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4"/>
  </p:notesMasterIdLst>
  <p:sldIdLst>
    <p:sldId id="257" r:id="rId2"/>
    <p:sldId id="328" r:id="rId3"/>
    <p:sldId id="329" r:id="rId4"/>
    <p:sldId id="330" r:id="rId5"/>
    <p:sldId id="331" r:id="rId6"/>
    <p:sldId id="332" r:id="rId7"/>
    <p:sldId id="333" r:id="rId8"/>
    <p:sldId id="334" r:id="rId9"/>
    <p:sldId id="335" r:id="rId10"/>
    <p:sldId id="336" r:id="rId11"/>
    <p:sldId id="337" r:id="rId12"/>
    <p:sldId id="338" r:id="rId13"/>
    <p:sldId id="340" r:id="rId14"/>
    <p:sldId id="341" r:id="rId15"/>
    <p:sldId id="342" r:id="rId16"/>
    <p:sldId id="339" r:id="rId17"/>
    <p:sldId id="298" r:id="rId18"/>
    <p:sldId id="301" r:id="rId19"/>
    <p:sldId id="300" r:id="rId20"/>
    <p:sldId id="299" r:id="rId21"/>
    <p:sldId id="325" r:id="rId22"/>
    <p:sldId id="327" r:id="rId23"/>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074" autoAdjust="0"/>
    <p:restoredTop sz="94660"/>
  </p:normalViewPr>
  <p:slideViewPr>
    <p:cSldViewPr snapToGrid="0">
      <p:cViewPr varScale="1">
        <p:scale>
          <a:sx n="59" d="100"/>
          <a:sy n="59" d="100"/>
        </p:scale>
        <p:origin x="72"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GB"/>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29837A14-3932-4981-9106-A51B8C5340BB}" type="datetimeFigureOut">
              <a:rPr lang="en-GB" smtClean="0"/>
              <a:t>06/06/2017</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en-GB"/>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3BB4D12A-59E7-4A10-92CE-2D91D6ACBC26}" type="slidenum">
              <a:rPr lang="en-GB" smtClean="0"/>
              <a:t>‹#›</a:t>
            </a:fld>
            <a:endParaRPr lang="en-GB"/>
          </a:p>
        </p:txBody>
      </p:sp>
    </p:spTree>
    <p:extLst>
      <p:ext uri="{BB962C8B-B14F-4D97-AF65-F5344CB8AC3E}">
        <p14:creationId xmlns:p14="http://schemas.microsoft.com/office/powerpoint/2010/main" val="1962120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ln>
            <a:miter lim="800000"/>
            <a:headEnd/>
            <a:tailEnd/>
          </a:ln>
        </p:spPr>
        <p:txBody>
          <a:bodyPr/>
          <a:lstStyle/>
          <a:p>
            <a:pPr>
              <a:defRPr/>
            </a:pPr>
            <a:fld id="{3DCED468-D6CE-4B4C-8DF9-76BFB45F8829}" type="datetime1">
              <a:rPr lang="de-CH" smtClean="0"/>
              <a:pPr>
                <a:defRPr/>
              </a:pPr>
              <a:t>06.06.2017</a:t>
            </a:fld>
            <a:endParaRPr lang="de-CH"/>
          </a:p>
        </p:txBody>
      </p:sp>
      <p:sp>
        <p:nvSpPr>
          <p:cNvPr id="56323" name="Rectangle 7"/>
          <p:cNvSpPr>
            <a:spLocks noGrp="1" noChangeArrowheads="1"/>
          </p:cNvSpPr>
          <p:nvPr>
            <p:ph type="sldNum" sz="quarter" idx="5"/>
          </p:nvPr>
        </p:nvSpPr>
        <p:spPr>
          <a:ln>
            <a:miter lim="800000"/>
            <a:headEnd/>
            <a:tailEnd/>
          </a:ln>
        </p:spPr>
        <p:txBody>
          <a:bodyPr/>
          <a:lstStyle>
            <a:lvl1pPr eaLnBrk="0" hangingPunct="0">
              <a:defRPr sz="2500">
                <a:solidFill>
                  <a:schemeClr val="tx1"/>
                </a:solidFill>
                <a:latin typeface="Arial" panose="020B0604020202020204" pitchFamily="34" charset="0"/>
                <a:cs typeface="Arial" panose="020B0604020202020204" pitchFamily="34" charset="0"/>
              </a:defRPr>
            </a:lvl1pPr>
            <a:lvl2pPr marL="784927" indent="-301895" eaLnBrk="0" hangingPunct="0">
              <a:defRPr sz="2500">
                <a:solidFill>
                  <a:schemeClr val="tx1"/>
                </a:solidFill>
                <a:latin typeface="Arial" panose="020B0604020202020204" pitchFamily="34" charset="0"/>
                <a:cs typeface="Arial" panose="020B0604020202020204" pitchFamily="34" charset="0"/>
              </a:defRPr>
            </a:lvl2pPr>
            <a:lvl3pPr marL="1207580" indent="-241516" eaLnBrk="0" hangingPunct="0">
              <a:defRPr sz="2500">
                <a:solidFill>
                  <a:schemeClr val="tx1"/>
                </a:solidFill>
                <a:latin typeface="Arial" panose="020B0604020202020204" pitchFamily="34" charset="0"/>
                <a:cs typeface="Arial" panose="020B0604020202020204" pitchFamily="34" charset="0"/>
              </a:defRPr>
            </a:lvl3pPr>
            <a:lvl4pPr marL="1690611" indent="-241516" eaLnBrk="0" hangingPunct="0">
              <a:defRPr sz="2500">
                <a:solidFill>
                  <a:schemeClr val="tx1"/>
                </a:solidFill>
                <a:latin typeface="Arial" panose="020B0604020202020204" pitchFamily="34" charset="0"/>
                <a:cs typeface="Arial" panose="020B0604020202020204" pitchFamily="34" charset="0"/>
              </a:defRPr>
            </a:lvl4pPr>
            <a:lvl5pPr marL="2173643" indent="-241516" eaLnBrk="0" hangingPunct="0">
              <a:defRPr sz="2500">
                <a:solidFill>
                  <a:schemeClr val="tx1"/>
                </a:solidFill>
                <a:latin typeface="Arial" panose="020B0604020202020204" pitchFamily="34" charset="0"/>
                <a:cs typeface="Arial" panose="020B0604020202020204" pitchFamily="34" charset="0"/>
              </a:defRPr>
            </a:lvl5pPr>
            <a:lvl6pPr marL="2656675" indent="-241516" eaLnBrk="0" fontAlgn="base" hangingPunct="0">
              <a:spcBef>
                <a:spcPct val="0"/>
              </a:spcBef>
              <a:spcAft>
                <a:spcPct val="0"/>
              </a:spcAft>
              <a:defRPr sz="2500">
                <a:solidFill>
                  <a:schemeClr val="tx1"/>
                </a:solidFill>
                <a:latin typeface="Arial" panose="020B0604020202020204" pitchFamily="34" charset="0"/>
                <a:cs typeface="Arial" panose="020B0604020202020204" pitchFamily="34" charset="0"/>
              </a:defRPr>
            </a:lvl6pPr>
            <a:lvl7pPr marL="3139707" indent="-241516" eaLnBrk="0" fontAlgn="base" hangingPunct="0">
              <a:spcBef>
                <a:spcPct val="0"/>
              </a:spcBef>
              <a:spcAft>
                <a:spcPct val="0"/>
              </a:spcAft>
              <a:defRPr sz="2500">
                <a:solidFill>
                  <a:schemeClr val="tx1"/>
                </a:solidFill>
                <a:latin typeface="Arial" panose="020B0604020202020204" pitchFamily="34" charset="0"/>
                <a:cs typeface="Arial" panose="020B0604020202020204" pitchFamily="34" charset="0"/>
              </a:defRPr>
            </a:lvl7pPr>
            <a:lvl8pPr marL="3622739" indent="-241516" eaLnBrk="0" fontAlgn="base" hangingPunct="0">
              <a:spcBef>
                <a:spcPct val="0"/>
              </a:spcBef>
              <a:spcAft>
                <a:spcPct val="0"/>
              </a:spcAft>
              <a:defRPr sz="2500">
                <a:solidFill>
                  <a:schemeClr val="tx1"/>
                </a:solidFill>
                <a:latin typeface="Arial" panose="020B0604020202020204" pitchFamily="34" charset="0"/>
                <a:cs typeface="Arial" panose="020B0604020202020204" pitchFamily="34" charset="0"/>
              </a:defRPr>
            </a:lvl8pPr>
            <a:lvl9pPr marL="4105770" indent="-241516" eaLnBrk="0" fontAlgn="base" hangingPunct="0">
              <a:spcBef>
                <a:spcPct val="0"/>
              </a:spcBef>
              <a:spcAft>
                <a:spcPct val="0"/>
              </a:spcAft>
              <a:defRPr sz="2500">
                <a:solidFill>
                  <a:schemeClr val="tx1"/>
                </a:solidFill>
                <a:latin typeface="Arial" panose="020B0604020202020204" pitchFamily="34" charset="0"/>
                <a:cs typeface="Arial" panose="020B0604020202020204" pitchFamily="34" charset="0"/>
              </a:defRPr>
            </a:lvl9pPr>
          </a:lstStyle>
          <a:p>
            <a:pPr eaLnBrk="1" hangingPunct="1"/>
            <a:fld id="{8167ABB7-B8CA-4D88-80B5-1FBDDBAE9BA4}" type="slidenum">
              <a:rPr lang="de-CH" altLang="en-US" sz="1200"/>
              <a:pPr eaLnBrk="1" hangingPunct="1"/>
              <a:t>1</a:t>
            </a:fld>
            <a:endParaRPr lang="de-CH" altLang="en-US" sz="1200"/>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s-ES">
              <a:latin typeface="Arial" panose="020B0604020202020204" pitchFamily="34" charset="0"/>
            </a:endParaRPr>
          </a:p>
        </p:txBody>
      </p:sp>
    </p:spTree>
    <p:extLst>
      <p:ext uri="{BB962C8B-B14F-4D97-AF65-F5344CB8AC3E}">
        <p14:creationId xmlns:p14="http://schemas.microsoft.com/office/powerpoint/2010/main" val="1319598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A3504A7-D058-4B9D-A2D5-6EA3C9EA9FB7}" type="slidenum">
              <a:rPr lang="en-GB" smtClean="0"/>
              <a:t>17</a:t>
            </a:fld>
            <a:endParaRPr lang="en-GB"/>
          </a:p>
        </p:txBody>
      </p:sp>
    </p:spTree>
    <p:extLst>
      <p:ext uri="{BB962C8B-B14F-4D97-AF65-F5344CB8AC3E}">
        <p14:creationId xmlns:p14="http://schemas.microsoft.com/office/powerpoint/2010/main" val="4278242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A3504A7-D058-4B9D-A2D5-6EA3C9EA9FB7}" type="slidenum">
              <a:rPr lang="en-GB" smtClean="0"/>
              <a:t>18</a:t>
            </a:fld>
            <a:endParaRPr lang="en-GB"/>
          </a:p>
        </p:txBody>
      </p:sp>
    </p:spTree>
    <p:extLst>
      <p:ext uri="{BB962C8B-B14F-4D97-AF65-F5344CB8AC3E}">
        <p14:creationId xmlns:p14="http://schemas.microsoft.com/office/powerpoint/2010/main" val="2546939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6DF395-CBC7-4216-B276-3369644B6AEC}" type="datetimeFigureOut">
              <a:rPr lang="en-GB" smtClean="0"/>
              <a:t>06/06/2017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200746-B39C-4F14-89E1-6946A352745F}" type="slidenum">
              <a:rPr lang="en-GB" smtClean="0"/>
              <a:t>‹#›</a:t>
            </a:fld>
            <a:endParaRPr lang="en-GB"/>
          </a:p>
        </p:txBody>
      </p:sp>
    </p:spTree>
    <p:extLst>
      <p:ext uri="{BB962C8B-B14F-4D97-AF65-F5344CB8AC3E}">
        <p14:creationId xmlns:p14="http://schemas.microsoft.com/office/powerpoint/2010/main" val="131258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DF395-CBC7-4216-B276-3369644B6AEC}" type="datetimeFigureOut">
              <a:rPr lang="en-GB" smtClean="0"/>
              <a:t>06/06/2017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200746-B39C-4F14-89E1-6946A352745F}" type="slidenum">
              <a:rPr lang="en-GB" smtClean="0"/>
              <a:t>‹#›</a:t>
            </a:fld>
            <a:endParaRPr lang="en-GB"/>
          </a:p>
        </p:txBody>
      </p:sp>
    </p:spTree>
    <p:extLst>
      <p:ext uri="{BB962C8B-B14F-4D97-AF65-F5344CB8AC3E}">
        <p14:creationId xmlns:p14="http://schemas.microsoft.com/office/powerpoint/2010/main" val="364730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DF395-CBC7-4216-B276-3369644B6AEC}" type="datetimeFigureOut">
              <a:rPr lang="en-GB" smtClean="0"/>
              <a:t>06/06/2017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200746-B39C-4F14-89E1-6946A352745F}" type="slidenum">
              <a:rPr lang="en-GB" smtClean="0"/>
              <a:t>‹#›</a:t>
            </a:fld>
            <a:endParaRPr lang="en-GB"/>
          </a:p>
        </p:txBody>
      </p:sp>
    </p:spTree>
    <p:extLst>
      <p:ext uri="{BB962C8B-B14F-4D97-AF65-F5344CB8AC3E}">
        <p14:creationId xmlns:p14="http://schemas.microsoft.com/office/powerpoint/2010/main" val="3877370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pic>
        <p:nvPicPr>
          <p:cNvPr id="4" name="Grafik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4418" y="1327150"/>
            <a:ext cx="11120967"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9266" name="Rectangle 2"/>
          <p:cNvSpPr>
            <a:spLocks noGrp="1" noChangeArrowheads="1"/>
          </p:cNvSpPr>
          <p:nvPr>
            <p:ph type="ctrTitle"/>
          </p:nvPr>
        </p:nvSpPr>
        <p:spPr>
          <a:xfrm>
            <a:off x="814917" y="4149726"/>
            <a:ext cx="10945283" cy="1470025"/>
          </a:xfrm>
        </p:spPr>
        <p:txBody>
          <a:bodyPr/>
          <a:lstStyle>
            <a:lvl1pPr algn="ctr">
              <a:defRPr sz="5400" b="1">
                <a:solidFill>
                  <a:srgbClr val="006AB2"/>
                </a:solidFill>
              </a:defRPr>
            </a:lvl1pPr>
          </a:lstStyle>
          <a:p>
            <a:pPr lvl="0"/>
            <a:r>
              <a:rPr lang="es-ES" noProof="0"/>
              <a:t>Haga clic para modificar el estilo de título del patrón</a:t>
            </a:r>
            <a:endParaRPr lang="de-CH" noProof="0" dirty="0"/>
          </a:p>
        </p:txBody>
      </p:sp>
    </p:spTree>
    <p:extLst>
      <p:ext uri="{BB962C8B-B14F-4D97-AF65-F5344CB8AC3E}">
        <p14:creationId xmlns:p14="http://schemas.microsoft.com/office/powerpoint/2010/main" val="127718923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DF395-CBC7-4216-B276-3369644B6AEC}" type="datetimeFigureOut">
              <a:rPr lang="en-GB" smtClean="0"/>
              <a:t>06/06/2017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200746-B39C-4F14-89E1-6946A352745F}" type="slidenum">
              <a:rPr lang="en-GB" smtClean="0"/>
              <a:t>‹#›</a:t>
            </a:fld>
            <a:endParaRPr lang="en-GB"/>
          </a:p>
        </p:txBody>
      </p:sp>
    </p:spTree>
    <p:extLst>
      <p:ext uri="{BB962C8B-B14F-4D97-AF65-F5344CB8AC3E}">
        <p14:creationId xmlns:p14="http://schemas.microsoft.com/office/powerpoint/2010/main" val="3295331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6DF395-CBC7-4216-B276-3369644B6AEC}" type="datetimeFigureOut">
              <a:rPr lang="en-GB" smtClean="0"/>
              <a:t>06/06/2017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200746-B39C-4F14-89E1-6946A352745F}" type="slidenum">
              <a:rPr lang="en-GB" smtClean="0"/>
              <a:t>‹#›</a:t>
            </a:fld>
            <a:endParaRPr lang="en-GB"/>
          </a:p>
        </p:txBody>
      </p:sp>
    </p:spTree>
    <p:extLst>
      <p:ext uri="{BB962C8B-B14F-4D97-AF65-F5344CB8AC3E}">
        <p14:creationId xmlns:p14="http://schemas.microsoft.com/office/powerpoint/2010/main" val="4065688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6DF395-CBC7-4216-B276-3369644B6AEC}" type="datetimeFigureOut">
              <a:rPr lang="en-GB" smtClean="0"/>
              <a:t>06/06/2017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200746-B39C-4F14-89E1-6946A352745F}" type="slidenum">
              <a:rPr lang="en-GB" smtClean="0"/>
              <a:t>‹#›</a:t>
            </a:fld>
            <a:endParaRPr lang="en-GB"/>
          </a:p>
        </p:txBody>
      </p:sp>
    </p:spTree>
    <p:extLst>
      <p:ext uri="{BB962C8B-B14F-4D97-AF65-F5344CB8AC3E}">
        <p14:creationId xmlns:p14="http://schemas.microsoft.com/office/powerpoint/2010/main" val="3404229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6DF395-CBC7-4216-B276-3369644B6AEC}" type="datetimeFigureOut">
              <a:rPr lang="en-GB" smtClean="0"/>
              <a:t>06/06/2017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200746-B39C-4F14-89E1-6946A352745F}" type="slidenum">
              <a:rPr lang="en-GB" smtClean="0"/>
              <a:t>‹#›</a:t>
            </a:fld>
            <a:endParaRPr lang="en-GB"/>
          </a:p>
        </p:txBody>
      </p:sp>
    </p:spTree>
    <p:extLst>
      <p:ext uri="{BB962C8B-B14F-4D97-AF65-F5344CB8AC3E}">
        <p14:creationId xmlns:p14="http://schemas.microsoft.com/office/powerpoint/2010/main" val="1933010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DF395-CBC7-4216-B276-3369644B6AEC}" type="datetimeFigureOut">
              <a:rPr lang="en-GB" smtClean="0"/>
              <a:t>06/06/2017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200746-B39C-4F14-89E1-6946A352745F}" type="slidenum">
              <a:rPr lang="en-GB" smtClean="0"/>
              <a:t>‹#›</a:t>
            </a:fld>
            <a:endParaRPr lang="en-GB"/>
          </a:p>
        </p:txBody>
      </p:sp>
    </p:spTree>
    <p:extLst>
      <p:ext uri="{BB962C8B-B14F-4D97-AF65-F5344CB8AC3E}">
        <p14:creationId xmlns:p14="http://schemas.microsoft.com/office/powerpoint/2010/main" val="956061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6DF395-CBC7-4216-B276-3369644B6AEC}" type="datetimeFigureOut">
              <a:rPr lang="en-GB" smtClean="0"/>
              <a:t>06/06/2017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200746-B39C-4F14-89E1-6946A352745F}" type="slidenum">
              <a:rPr lang="en-GB" smtClean="0"/>
              <a:t>‹#›</a:t>
            </a:fld>
            <a:endParaRPr lang="en-GB"/>
          </a:p>
        </p:txBody>
      </p:sp>
    </p:spTree>
    <p:extLst>
      <p:ext uri="{BB962C8B-B14F-4D97-AF65-F5344CB8AC3E}">
        <p14:creationId xmlns:p14="http://schemas.microsoft.com/office/powerpoint/2010/main" val="107180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6DF395-CBC7-4216-B276-3369644B6AEC}" type="datetimeFigureOut">
              <a:rPr lang="en-GB" smtClean="0"/>
              <a:t>06/06/2017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200746-B39C-4F14-89E1-6946A352745F}" type="slidenum">
              <a:rPr lang="en-GB" smtClean="0"/>
              <a:t>‹#›</a:t>
            </a:fld>
            <a:endParaRPr lang="en-GB"/>
          </a:p>
        </p:txBody>
      </p:sp>
    </p:spTree>
    <p:extLst>
      <p:ext uri="{BB962C8B-B14F-4D97-AF65-F5344CB8AC3E}">
        <p14:creationId xmlns:p14="http://schemas.microsoft.com/office/powerpoint/2010/main" val="547407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6DF395-CBC7-4216-B276-3369644B6AEC}" type="datetimeFigureOut">
              <a:rPr lang="en-GB" smtClean="0"/>
              <a:t>06/06/2017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200746-B39C-4F14-89E1-6946A352745F}" type="slidenum">
              <a:rPr lang="en-GB" smtClean="0"/>
              <a:t>‹#›</a:t>
            </a:fld>
            <a:endParaRPr lang="en-GB"/>
          </a:p>
        </p:txBody>
      </p:sp>
    </p:spTree>
    <p:extLst>
      <p:ext uri="{BB962C8B-B14F-4D97-AF65-F5344CB8AC3E}">
        <p14:creationId xmlns:p14="http://schemas.microsoft.com/office/powerpoint/2010/main" val="20690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6DF395-CBC7-4216-B276-3369644B6AEC}" type="datetimeFigureOut">
              <a:rPr lang="en-GB" smtClean="0"/>
              <a:t>06/06/2017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00746-B39C-4F14-89E1-6946A352745F}" type="slidenum">
              <a:rPr lang="en-GB" smtClean="0"/>
              <a:t>‹#›</a:t>
            </a:fld>
            <a:endParaRPr lang="en-GB"/>
          </a:p>
        </p:txBody>
      </p:sp>
    </p:spTree>
    <p:extLst>
      <p:ext uri="{BB962C8B-B14F-4D97-AF65-F5344CB8AC3E}">
        <p14:creationId xmlns:p14="http://schemas.microsoft.com/office/powerpoint/2010/main" val="385828025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3 CuadroTexto"/>
          <p:cNvSpPr txBox="1">
            <a:spLocks noChangeArrowheads="1"/>
          </p:cNvSpPr>
          <p:nvPr/>
        </p:nvSpPr>
        <p:spPr bwMode="auto">
          <a:xfrm>
            <a:off x="3153508" y="3141663"/>
            <a:ext cx="5966681"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814388" eaLnBrk="0" hangingPunct="0">
              <a:lnSpc>
                <a:spcPts val="2700"/>
              </a:lnSpc>
              <a:buClr>
                <a:srgbClr val="0066CC"/>
              </a:buClr>
              <a:buFont typeface="Arial" panose="020B0604020202020204" pitchFamily="34" charset="0"/>
              <a:buChar char="■"/>
              <a:defRPr sz="2200" b="1">
                <a:solidFill>
                  <a:schemeClr val="tx1"/>
                </a:solidFill>
                <a:latin typeface="Arial" panose="020B0604020202020204" pitchFamily="34" charset="0"/>
              </a:defRPr>
            </a:lvl1pPr>
            <a:lvl2pPr marL="742950" indent="-285750" eaLnBrk="0" hangingPunct="0">
              <a:spcBef>
                <a:spcPct val="20000"/>
              </a:spcBef>
              <a:buClr>
                <a:srgbClr val="0066CC"/>
              </a:buClr>
              <a:buSzPct val="90000"/>
              <a:buFont typeface="Times" panose="02020603050405020304" pitchFamily="18" charset="0"/>
              <a:buChar char="■"/>
              <a:defRPr sz="2200" i="1">
                <a:solidFill>
                  <a:schemeClr val="tx1"/>
                </a:solidFill>
                <a:latin typeface="Arial" panose="020B0604020202020204" pitchFamily="34" charset="0"/>
              </a:defRPr>
            </a:lvl2pPr>
            <a:lvl3pPr marL="1143000" indent="-228600" eaLnBrk="0" hangingPunct="0">
              <a:spcBef>
                <a:spcPct val="20000"/>
              </a:spcBef>
              <a:buClr>
                <a:srgbClr val="006AB2"/>
              </a:buClr>
              <a:buSzPct val="90000"/>
              <a:buFont typeface="Arial" panose="020B0604020202020204" pitchFamily="34" charset="0"/>
              <a:buChar char="■"/>
              <a:defRPr sz="2000">
                <a:solidFill>
                  <a:srgbClr val="000000"/>
                </a:solidFill>
                <a:latin typeface="Arial" panose="020B0604020202020204" pitchFamily="34" charset="0"/>
              </a:defRPr>
            </a:lvl3pPr>
            <a:lvl4pPr marL="1600200" indent="-228600" eaLnBrk="0" hangingPunct="0">
              <a:spcBef>
                <a:spcPct val="20000"/>
              </a:spcBef>
              <a:buClr>
                <a:srgbClr val="006AB2"/>
              </a:buClr>
              <a:buSzPct val="90000"/>
              <a:buFont typeface="Times" panose="02020603050405020304" pitchFamily="18" charset="0"/>
              <a:buChar char="■"/>
              <a:defRPr>
                <a:solidFill>
                  <a:schemeClr val="tx1"/>
                </a:solidFill>
                <a:latin typeface="Arial" panose="020B0604020202020204" pitchFamily="34" charset="0"/>
              </a:defRPr>
            </a:lvl4pPr>
            <a:lvl5pPr marL="2057400" indent="-228600" eaLnBrk="0" hangingPunct="0">
              <a:spcBef>
                <a:spcPct val="20000"/>
              </a:spcBef>
              <a:buClr>
                <a:srgbClr val="006AB2"/>
              </a:buClr>
              <a:buSzPct val="90000"/>
              <a:buFont typeface="Times" panose="02020603050405020304" pitchFamily="18"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6AB2"/>
              </a:buClr>
              <a:buSzPct val="90000"/>
              <a:buFont typeface="Times" panose="02020603050405020304" pitchFamily="18"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6AB2"/>
              </a:buClr>
              <a:buSzPct val="90000"/>
              <a:buFont typeface="Times" panose="02020603050405020304" pitchFamily="18"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6AB2"/>
              </a:buClr>
              <a:buSzPct val="90000"/>
              <a:buFont typeface="Times" panose="02020603050405020304" pitchFamily="18"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6AB2"/>
              </a:buClr>
              <a:buSzPct val="90000"/>
              <a:buFont typeface="Times" panose="02020603050405020304" pitchFamily="18" charset="0"/>
              <a:buChar char="■"/>
              <a:defRPr sz="1600">
                <a:solidFill>
                  <a:schemeClr val="tx1"/>
                </a:solidFill>
                <a:latin typeface="Arial" panose="020B0604020202020204" pitchFamily="34" charset="0"/>
              </a:defRPr>
            </a:lvl9pPr>
          </a:lstStyle>
          <a:p>
            <a:pPr algn="ctr" eaLnBrk="1" hangingPunct="1">
              <a:lnSpc>
                <a:spcPct val="100000"/>
              </a:lnSpc>
              <a:buClrTx/>
              <a:buFontTx/>
              <a:buNone/>
            </a:pPr>
            <a:endParaRPr lang="es-ES" altLang="es-ES" sz="2400" dirty="0"/>
          </a:p>
          <a:p>
            <a:pPr algn="ctr" eaLnBrk="1" hangingPunct="1">
              <a:lnSpc>
                <a:spcPct val="100000"/>
              </a:lnSpc>
              <a:buClrTx/>
              <a:buFontTx/>
              <a:buNone/>
            </a:pPr>
            <a:r>
              <a:rPr lang="es-ES" altLang="es-ES" sz="2400" dirty="0"/>
              <a:t>TRAINING COMMISSION</a:t>
            </a:r>
            <a:endParaRPr lang="es-ES" altLang="es-ES" sz="1800" dirty="0"/>
          </a:p>
          <a:p>
            <a:pPr algn="ctr" eaLnBrk="1" hangingPunct="1">
              <a:lnSpc>
                <a:spcPct val="100000"/>
              </a:lnSpc>
              <a:buClrTx/>
              <a:buNone/>
            </a:pPr>
            <a:r>
              <a:rPr lang="es-ES" altLang="es-ES" sz="1800" dirty="0"/>
              <a:t> PROJECT   </a:t>
            </a:r>
          </a:p>
          <a:p>
            <a:pPr algn="ctr" eaLnBrk="1" hangingPunct="1">
              <a:lnSpc>
                <a:spcPct val="100000"/>
              </a:lnSpc>
              <a:buClrTx/>
              <a:buFontTx/>
              <a:buNone/>
            </a:pPr>
            <a:r>
              <a:rPr lang="es-ES" altLang="es-ES" sz="1800" dirty="0"/>
              <a:t>REFERENCING CFPA-E QUALIFICATIONS AGAINST THE EUROPEAN QUALIFICATIONS FRAMEWORK (EQF)</a:t>
            </a:r>
          </a:p>
        </p:txBody>
      </p:sp>
      <p:sp>
        <p:nvSpPr>
          <p:cNvPr id="15363" name="6 CuadroTexto"/>
          <p:cNvSpPr txBox="1">
            <a:spLocks noChangeArrowheads="1"/>
          </p:cNvSpPr>
          <p:nvPr/>
        </p:nvSpPr>
        <p:spPr bwMode="auto">
          <a:xfrm>
            <a:off x="7279910" y="5481151"/>
            <a:ext cx="3024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14388" eaLnBrk="0" hangingPunct="0">
              <a:lnSpc>
                <a:spcPts val="2700"/>
              </a:lnSpc>
              <a:buClr>
                <a:srgbClr val="0066CC"/>
              </a:buClr>
              <a:buFont typeface="Arial" panose="020B0604020202020204" pitchFamily="34" charset="0"/>
              <a:buChar char="■"/>
              <a:defRPr sz="2200" b="1">
                <a:solidFill>
                  <a:schemeClr val="tx1"/>
                </a:solidFill>
                <a:latin typeface="Arial" panose="020B0604020202020204" pitchFamily="34" charset="0"/>
              </a:defRPr>
            </a:lvl1pPr>
            <a:lvl2pPr marL="742950" indent="-285750" eaLnBrk="0" hangingPunct="0">
              <a:spcBef>
                <a:spcPct val="20000"/>
              </a:spcBef>
              <a:buClr>
                <a:srgbClr val="0066CC"/>
              </a:buClr>
              <a:buSzPct val="90000"/>
              <a:buFont typeface="Times" panose="02020603050405020304" pitchFamily="18" charset="0"/>
              <a:buChar char="■"/>
              <a:defRPr sz="2200" i="1">
                <a:solidFill>
                  <a:schemeClr val="tx1"/>
                </a:solidFill>
                <a:latin typeface="Arial" panose="020B0604020202020204" pitchFamily="34" charset="0"/>
              </a:defRPr>
            </a:lvl2pPr>
            <a:lvl3pPr marL="1143000" indent="-228600" eaLnBrk="0" hangingPunct="0">
              <a:spcBef>
                <a:spcPct val="20000"/>
              </a:spcBef>
              <a:buClr>
                <a:srgbClr val="006AB2"/>
              </a:buClr>
              <a:buSzPct val="90000"/>
              <a:buFont typeface="Arial" panose="020B0604020202020204" pitchFamily="34" charset="0"/>
              <a:buChar char="■"/>
              <a:defRPr sz="2000">
                <a:solidFill>
                  <a:srgbClr val="000000"/>
                </a:solidFill>
                <a:latin typeface="Arial" panose="020B0604020202020204" pitchFamily="34" charset="0"/>
              </a:defRPr>
            </a:lvl3pPr>
            <a:lvl4pPr marL="1600200" indent="-228600" eaLnBrk="0" hangingPunct="0">
              <a:spcBef>
                <a:spcPct val="20000"/>
              </a:spcBef>
              <a:buClr>
                <a:srgbClr val="006AB2"/>
              </a:buClr>
              <a:buSzPct val="90000"/>
              <a:buFont typeface="Times" panose="02020603050405020304" pitchFamily="18" charset="0"/>
              <a:buChar char="■"/>
              <a:defRPr>
                <a:solidFill>
                  <a:schemeClr val="tx1"/>
                </a:solidFill>
                <a:latin typeface="Arial" panose="020B0604020202020204" pitchFamily="34" charset="0"/>
              </a:defRPr>
            </a:lvl4pPr>
            <a:lvl5pPr marL="2057400" indent="-228600" eaLnBrk="0" hangingPunct="0">
              <a:spcBef>
                <a:spcPct val="20000"/>
              </a:spcBef>
              <a:buClr>
                <a:srgbClr val="006AB2"/>
              </a:buClr>
              <a:buSzPct val="90000"/>
              <a:buFont typeface="Times" panose="02020603050405020304" pitchFamily="18"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6AB2"/>
              </a:buClr>
              <a:buSzPct val="90000"/>
              <a:buFont typeface="Times" panose="02020603050405020304" pitchFamily="18"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6AB2"/>
              </a:buClr>
              <a:buSzPct val="90000"/>
              <a:buFont typeface="Times" panose="02020603050405020304" pitchFamily="18"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6AB2"/>
              </a:buClr>
              <a:buSzPct val="90000"/>
              <a:buFont typeface="Times" panose="02020603050405020304" pitchFamily="18"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6AB2"/>
              </a:buClr>
              <a:buSzPct val="90000"/>
              <a:buFont typeface="Times" panose="02020603050405020304" pitchFamily="18" charset="0"/>
              <a:buChar char="■"/>
              <a:defRPr sz="1600">
                <a:solidFill>
                  <a:schemeClr val="tx1"/>
                </a:solidFill>
                <a:latin typeface="Arial" panose="020B0604020202020204" pitchFamily="34" charset="0"/>
              </a:defRPr>
            </a:lvl9pPr>
          </a:lstStyle>
          <a:p>
            <a:pPr algn="ctr" eaLnBrk="1" hangingPunct="1">
              <a:lnSpc>
                <a:spcPct val="100000"/>
              </a:lnSpc>
              <a:buClrTx/>
              <a:buFontTx/>
              <a:buNone/>
            </a:pPr>
            <a:r>
              <a:rPr lang="es-ES" altLang="es-ES" sz="1600" b="0" dirty="0"/>
              <a:t>June 2017 </a:t>
            </a:r>
          </a:p>
        </p:txBody>
      </p:sp>
    </p:spTree>
    <p:extLst>
      <p:ext uri="{BB962C8B-B14F-4D97-AF65-F5344CB8AC3E}">
        <p14:creationId xmlns:p14="http://schemas.microsoft.com/office/powerpoint/2010/main" val="136396681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850854334"/>
              </p:ext>
            </p:extLst>
          </p:nvPr>
        </p:nvGraphicFramePr>
        <p:xfrm>
          <a:off x="905189" y="202776"/>
          <a:ext cx="9790025" cy="6655224"/>
        </p:xfrm>
        <a:graphic>
          <a:graphicData uri="http://schemas.openxmlformats.org/drawingml/2006/table">
            <a:tbl>
              <a:tblPr firstRow="1" bandRow="1">
                <a:tableStyleId>{5C22544A-7EE6-4342-B048-85BDC9FD1C3A}</a:tableStyleId>
              </a:tblPr>
              <a:tblGrid>
                <a:gridCol w="9790025">
                  <a:extLst>
                    <a:ext uri="{9D8B030D-6E8A-4147-A177-3AD203B41FA5}">
                      <a16:colId xmlns:a16="http://schemas.microsoft.com/office/drawing/2014/main" val="2476747909"/>
                    </a:ext>
                  </a:extLst>
                </a:gridCol>
              </a:tblGrid>
              <a:tr h="1365679">
                <a:tc>
                  <a:txBody>
                    <a:bodyPr/>
                    <a:lstStyle/>
                    <a:p>
                      <a:r>
                        <a:rPr lang="en-GB" sz="2400" b="1" i="0" kern="1200" dirty="0">
                          <a:solidFill>
                            <a:schemeClr val="lt1"/>
                          </a:solidFill>
                          <a:effectLst/>
                          <a:latin typeface="+mn-lt"/>
                          <a:ea typeface="+mn-ea"/>
                          <a:cs typeface="+mn-cs"/>
                        </a:rPr>
                        <a:t>Fire Protection Systems -</a:t>
                      </a:r>
                      <a:r>
                        <a:rPr lang="en-GB" sz="2400" b="1" kern="1200" dirty="0">
                          <a:solidFill>
                            <a:schemeClr val="lt1"/>
                          </a:solidFill>
                          <a:effectLst/>
                          <a:latin typeface="+mn-lt"/>
                          <a:ea typeface="+mn-ea"/>
                          <a:cs typeface="+mn-cs"/>
                        </a:rPr>
                        <a:t> qualifications within this category develop knowledge, skills and abilities</a:t>
                      </a:r>
                      <a:r>
                        <a:rPr lang="en-GB" sz="2400" b="1" kern="1200" baseline="0" dirty="0">
                          <a:solidFill>
                            <a:schemeClr val="lt1"/>
                          </a:solidFill>
                          <a:effectLst/>
                          <a:latin typeface="+mn-lt"/>
                          <a:ea typeface="+mn-ea"/>
                          <a:cs typeface="+mn-cs"/>
                        </a:rPr>
                        <a:t> in </a:t>
                      </a:r>
                      <a:r>
                        <a:rPr lang="en-GB" sz="2400" b="1" kern="1200" dirty="0">
                          <a:solidFill>
                            <a:schemeClr val="lt1"/>
                          </a:solidFill>
                          <a:effectLst/>
                          <a:latin typeface="+mn-lt"/>
                          <a:ea typeface="+mn-ea"/>
                          <a:cs typeface="+mn-cs"/>
                        </a:rPr>
                        <a:t>systems used in the control and mitigation of fire</a:t>
                      </a:r>
                      <a:endParaRPr lang="en-GB" sz="2400" dirty="0"/>
                    </a:p>
                  </a:txBody>
                  <a:tcPr/>
                </a:tc>
                <a:extLst>
                  <a:ext uri="{0D108BD9-81ED-4DB2-BD59-A6C34878D82A}">
                    <a16:rowId xmlns:a16="http://schemas.microsoft.com/office/drawing/2014/main" val="2810719913"/>
                  </a:ext>
                </a:extLst>
              </a:tr>
              <a:tr h="611140">
                <a:tc>
                  <a:txBody>
                    <a:bodyPr/>
                    <a:lstStyle/>
                    <a:p>
                      <a:pPr marL="457200">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Sprinkler</a:t>
                      </a:r>
                      <a:r>
                        <a:rPr lang="en-GB" sz="1800" baseline="0" dirty="0">
                          <a:effectLst/>
                          <a:latin typeface="+mn-lt"/>
                          <a:ea typeface="Calibri" panose="020F0502020204030204" pitchFamily="34" charset="0"/>
                          <a:cs typeface="Times New Roman" panose="02020603050405020304" pitchFamily="18" charset="0"/>
                        </a:rPr>
                        <a:t> System: Basic </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1538105"/>
                  </a:ext>
                </a:extLst>
              </a:tr>
              <a:tr h="611140">
                <a:tc>
                  <a:txBody>
                    <a:bodyPr/>
                    <a:lstStyle/>
                    <a:p>
                      <a:pPr marL="457200">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Sprinkler Operator </a:t>
                      </a:r>
                    </a:p>
                  </a:txBody>
                  <a:tcPr marL="68580" marR="68580" marT="0" marB="0"/>
                </a:tc>
                <a:extLst>
                  <a:ext uri="{0D108BD9-81ED-4DB2-BD59-A6C34878D82A}">
                    <a16:rowId xmlns:a16="http://schemas.microsoft.com/office/drawing/2014/main" val="22400994"/>
                  </a:ext>
                </a:extLst>
              </a:tr>
              <a:tr h="611140">
                <a:tc>
                  <a:txBody>
                    <a:bodyPr/>
                    <a:lstStyle/>
                    <a:p>
                      <a:pPr marL="457200" marR="0" lvl="0" indent="0" algn="l" defTabSz="914400" rtl="0" eaLnBrk="1" fontAlgn="auto" latinLnBrk="0" hangingPunct="1">
                        <a:lnSpc>
                          <a:spcPct val="107000"/>
                        </a:lnSpc>
                        <a:spcBef>
                          <a:spcPts val="0"/>
                        </a:spcBef>
                        <a:spcAft>
                          <a:spcPts val="0"/>
                        </a:spcAft>
                        <a:buClrTx/>
                        <a:buSzTx/>
                        <a:buFontTx/>
                        <a:buNone/>
                        <a:tabLst/>
                        <a:defRPr/>
                      </a:pPr>
                      <a:r>
                        <a:rPr lang="en-GB" sz="1800" dirty="0">
                          <a:effectLst/>
                          <a:latin typeface="+mn-lt"/>
                          <a:ea typeface="Calibri" panose="020F0502020204030204" pitchFamily="34" charset="0"/>
                          <a:cs typeface="Times New Roman" panose="02020603050405020304" pitchFamily="18" charset="0"/>
                        </a:rPr>
                        <a:t>Natural Smoke &amp; Heat Systems Operator</a:t>
                      </a:r>
                    </a:p>
                    <a:p>
                      <a:pPr marL="457200">
                        <a:lnSpc>
                          <a:spcPct val="107000"/>
                        </a:lnSpc>
                        <a:spcAft>
                          <a:spcPts val="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1535131"/>
                  </a:ext>
                </a:extLst>
              </a:tr>
              <a:tr h="611140">
                <a:tc>
                  <a:txBody>
                    <a:bodyPr/>
                    <a:lstStyle/>
                    <a:p>
                      <a:pPr marL="457200">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Gas System Operator </a:t>
                      </a:r>
                    </a:p>
                  </a:txBody>
                  <a:tcPr marL="68580" marR="68580" marT="0" marB="0"/>
                </a:tc>
                <a:extLst>
                  <a:ext uri="{0D108BD9-81ED-4DB2-BD59-A6C34878D82A}">
                    <a16:rowId xmlns:a16="http://schemas.microsoft.com/office/drawing/2014/main" val="1567203870"/>
                  </a:ext>
                </a:extLst>
              </a:tr>
              <a:tr h="611140">
                <a:tc>
                  <a:txBody>
                    <a:bodyPr/>
                    <a:lstStyle/>
                    <a:p>
                      <a:pPr marL="457200">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Fire Detection and Alarm Systems Operator</a:t>
                      </a:r>
                    </a:p>
                    <a:p>
                      <a:pPr marL="457200">
                        <a:lnSpc>
                          <a:spcPct val="107000"/>
                        </a:lnSpc>
                        <a:spcAft>
                          <a:spcPts val="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7075431"/>
                  </a:ext>
                </a:extLst>
              </a:tr>
              <a:tr h="611140">
                <a:tc>
                  <a:txBody>
                    <a:bodyPr/>
                    <a:lstStyle/>
                    <a:p>
                      <a:pPr marL="457200">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Maintenance of Portable Fire Extinguishers </a:t>
                      </a:r>
                    </a:p>
                  </a:txBody>
                  <a:tcPr marL="68580" marR="68580" marT="0" marB="0"/>
                </a:tc>
                <a:extLst>
                  <a:ext uri="{0D108BD9-81ED-4DB2-BD59-A6C34878D82A}">
                    <a16:rowId xmlns:a16="http://schemas.microsoft.com/office/drawing/2014/main" val="3487891957"/>
                  </a:ext>
                </a:extLst>
              </a:tr>
              <a:tr h="1011565">
                <a:tc>
                  <a:txBody>
                    <a:bodyPr/>
                    <a:lstStyle/>
                    <a:p>
                      <a:pPr marL="457200">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Operator of Stationary Fire Protection Systems and Fire Extinguishers Containing Fluorinated Greenhouse Gases </a:t>
                      </a:r>
                    </a:p>
                    <a:p>
                      <a:pPr marL="457200">
                        <a:lnSpc>
                          <a:spcPct val="107000"/>
                        </a:lnSpc>
                        <a:spcAft>
                          <a:spcPts val="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499096"/>
                  </a:ext>
                </a:extLst>
              </a:tr>
              <a:tr h="611140">
                <a:tc>
                  <a:txBody>
                    <a:bodyPr/>
                    <a:lstStyle/>
                    <a:p>
                      <a:pPr marL="457200">
                        <a:lnSpc>
                          <a:spcPct val="107000"/>
                        </a:lnSpc>
                        <a:spcAft>
                          <a:spcPts val="0"/>
                        </a:spcAft>
                      </a:pPr>
                      <a:r>
                        <a:rPr lang="en-GB" sz="1800" dirty="0">
                          <a:effectLst/>
                          <a:latin typeface="+mn-lt"/>
                          <a:ea typeface="Calibri" panose="020F0502020204030204" pitchFamily="34" charset="0"/>
                          <a:cs typeface="Times New Roman" panose="02020603050405020304" pitchFamily="18" charset="0"/>
                        </a:rPr>
                        <a:t>Installation and Inspection of Products for Passive Fire Protection in Buildings </a:t>
                      </a:r>
                    </a:p>
                    <a:p>
                      <a:pPr marL="457200">
                        <a:lnSpc>
                          <a:spcPct val="107000"/>
                        </a:lnSpc>
                        <a:spcAft>
                          <a:spcPts val="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704773"/>
                  </a:ext>
                </a:extLst>
              </a:tr>
            </a:tbl>
          </a:graphicData>
        </a:graphic>
      </p:graphicFrame>
    </p:spTree>
    <p:extLst>
      <p:ext uri="{BB962C8B-B14F-4D97-AF65-F5344CB8AC3E}">
        <p14:creationId xmlns:p14="http://schemas.microsoft.com/office/powerpoint/2010/main" val="2104503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extLst>
              <p:ext uri="{D42A27DB-BD31-4B8C-83A1-F6EECF244321}">
                <p14:modId xmlns:p14="http://schemas.microsoft.com/office/powerpoint/2010/main" val="3571520923"/>
              </p:ext>
            </p:extLst>
          </p:nvPr>
        </p:nvGraphicFramePr>
        <p:xfrm>
          <a:off x="516019" y="130629"/>
          <a:ext cx="10926337" cy="6669532"/>
        </p:xfrm>
        <a:graphic>
          <a:graphicData uri="http://schemas.openxmlformats.org/drawingml/2006/table">
            <a:tbl>
              <a:tblPr firstRow="1" bandRow="1">
                <a:tableStyleId>{5C22544A-7EE6-4342-B048-85BDC9FD1C3A}</a:tableStyleId>
              </a:tblPr>
              <a:tblGrid>
                <a:gridCol w="10926337">
                  <a:extLst>
                    <a:ext uri="{9D8B030D-6E8A-4147-A177-3AD203B41FA5}">
                      <a16:colId xmlns:a16="http://schemas.microsoft.com/office/drawing/2014/main" val="2989344500"/>
                    </a:ext>
                  </a:extLst>
                </a:gridCol>
              </a:tblGrid>
              <a:tr h="12083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b="1" i="0" dirty="0"/>
                        <a:t>Fire Safety </a:t>
                      </a:r>
                      <a:r>
                        <a:rPr lang="en-GB" sz="2400" b="1" dirty="0"/>
                        <a:t>– qualifications within this category develop knowledge, skills and abilities</a:t>
                      </a:r>
                      <a:r>
                        <a:rPr lang="en-GB" sz="2400" b="1" baseline="0" dirty="0"/>
                        <a:t> in</a:t>
                      </a:r>
                      <a:r>
                        <a:rPr lang="en-GB" sz="2400" b="1" dirty="0"/>
                        <a:t> planning, organisation, control, monitoring and review of fire safety measures and fire safety provisions in premises</a:t>
                      </a:r>
                      <a:endParaRPr lang="en-GB" sz="2400" dirty="0"/>
                    </a:p>
                  </a:txBody>
                  <a:tcPr/>
                </a:tc>
                <a:extLst>
                  <a:ext uri="{0D108BD9-81ED-4DB2-BD59-A6C34878D82A}">
                    <a16:rowId xmlns:a16="http://schemas.microsoft.com/office/drawing/2014/main" val="2664595046"/>
                  </a:ext>
                </a:extLst>
              </a:tr>
              <a:tr h="390087">
                <a:tc>
                  <a:txBody>
                    <a:bodyPr/>
                    <a:lstStyle/>
                    <a:p>
                      <a:r>
                        <a:rPr lang="en-GB" sz="1800" kern="1200" dirty="0">
                          <a:solidFill>
                            <a:schemeClr val="dk1"/>
                          </a:solidFill>
                          <a:effectLst/>
                          <a:latin typeface="+mn-lt"/>
                          <a:ea typeface="+mn-ea"/>
                          <a:cs typeface="+mn-cs"/>
                        </a:rPr>
                        <a:t>Basic Fire Fighting and Fire Prevention </a:t>
                      </a:r>
                      <a:endParaRPr lang="en-GB" dirty="0"/>
                    </a:p>
                  </a:txBody>
                  <a:tcPr/>
                </a:tc>
                <a:extLst>
                  <a:ext uri="{0D108BD9-81ED-4DB2-BD59-A6C34878D82A}">
                    <a16:rowId xmlns:a16="http://schemas.microsoft.com/office/drawing/2014/main" val="99937641"/>
                  </a:ext>
                </a:extLst>
              </a:tr>
              <a:tr h="390087">
                <a:tc>
                  <a:txBody>
                    <a:bodyPr/>
                    <a:lstStyle/>
                    <a:p>
                      <a:r>
                        <a:rPr lang="en-GB" sz="1800" kern="1200" dirty="0">
                          <a:solidFill>
                            <a:schemeClr val="dk1"/>
                          </a:solidFill>
                          <a:effectLst/>
                          <a:latin typeface="+mn-lt"/>
                          <a:ea typeface="+mn-ea"/>
                          <a:cs typeface="+mn-cs"/>
                        </a:rPr>
                        <a:t>Evacuation Steward </a:t>
                      </a:r>
                      <a:endParaRPr lang="en-GB" dirty="0"/>
                    </a:p>
                  </a:txBody>
                  <a:tcPr/>
                </a:tc>
                <a:extLst>
                  <a:ext uri="{0D108BD9-81ED-4DB2-BD59-A6C34878D82A}">
                    <a16:rowId xmlns:a16="http://schemas.microsoft.com/office/drawing/2014/main" val="4276376086"/>
                  </a:ext>
                </a:extLst>
              </a:tr>
              <a:tr h="390087">
                <a:tc>
                  <a:txBody>
                    <a:bodyPr/>
                    <a:lstStyle/>
                    <a:p>
                      <a:r>
                        <a:rPr lang="en-GB" sz="1800" kern="1200" dirty="0">
                          <a:solidFill>
                            <a:schemeClr val="dk1"/>
                          </a:solidFill>
                          <a:effectLst/>
                          <a:latin typeface="+mn-lt"/>
                          <a:ea typeface="+mn-ea"/>
                          <a:cs typeface="+mn-cs"/>
                        </a:rPr>
                        <a:t>Introduction to Fire Protection Management Systems</a:t>
                      </a:r>
                      <a:endParaRPr lang="en-GB" dirty="0"/>
                    </a:p>
                  </a:txBody>
                  <a:tcPr/>
                </a:tc>
                <a:extLst>
                  <a:ext uri="{0D108BD9-81ED-4DB2-BD59-A6C34878D82A}">
                    <a16:rowId xmlns:a16="http://schemas.microsoft.com/office/drawing/2014/main" val="2144465802"/>
                  </a:ext>
                </a:extLst>
              </a:tr>
              <a:tr h="390087">
                <a:tc>
                  <a:txBody>
                    <a:bodyPr/>
                    <a:lstStyle/>
                    <a:p>
                      <a:r>
                        <a:rPr lang="en-GB" sz="1800" kern="1200" dirty="0">
                          <a:solidFill>
                            <a:schemeClr val="dk1"/>
                          </a:solidFill>
                          <a:effectLst/>
                          <a:latin typeface="+mn-lt"/>
                          <a:ea typeface="+mn-ea"/>
                          <a:cs typeface="+mn-cs"/>
                        </a:rPr>
                        <a:t>Principles of Fire Safety at Work </a:t>
                      </a:r>
                      <a:endParaRPr lang="en-GB" dirty="0"/>
                    </a:p>
                  </a:txBody>
                  <a:tcPr/>
                </a:tc>
                <a:extLst>
                  <a:ext uri="{0D108BD9-81ED-4DB2-BD59-A6C34878D82A}">
                    <a16:rowId xmlns:a16="http://schemas.microsoft.com/office/drawing/2014/main" val="278832762"/>
                  </a:ext>
                </a:extLst>
              </a:tr>
              <a:tr h="390087">
                <a:tc>
                  <a:txBody>
                    <a:bodyPr/>
                    <a:lstStyle/>
                    <a:p>
                      <a:r>
                        <a:rPr lang="en-GB" sz="1800" kern="1200" dirty="0">
                          <a:solidFill>
                            <a:schemeClr val="dk1"/>
                          </a:solidFill>
                          <a:effectLst/>
                          <a:latin typeface="+mn-lt"/>
                          <a:ea typeface="+mn-ea"/>
                          <a:cs typeface="+mn-cs"/>
                        </a:rPr>
                        <a:t>Fire Safety – Technical Cycle </a:t>
                      </a:r>
                      <a:endParaRPr lang="en-GB" dirty="0"/>
                    </a:p>
                  </a:txBody>
                  <a:tcPr/>
                </a:tc>
                <a:extLst>
                  <a:ext uri="{0D108BD9-81ED-4DB2-BD59-A6C34878D82A}">
                    <a16:rowId xmlns:a16="http://schemas.microsoft.com/office/drawing/2014/main" val="3637142440"/>
                  </a:ext>
                </a:extLst>
              </a:tr>
              <a:tr h="390087">
                <a:tc>
                  <a:txBody>
                    <a:bodyPr/>
                    <a:lstStyle/>
                    <a:p>
                      <a:r>
                        <a:rPr lang="en-GB" sz="1800" kern="1200" dirty="0">
                          <a:solidFill>
                            <a:schemeClr val="dk1"/>
                          </a:solidFill>
                          <a:effectLst/>
                          <a:latin typeface="+mn-lt"/>
                          <a:ea typeface="+mn-ea"/>
                          <a:cs typeface="+mn-cs"/>
                        </a:rPr>
                        <a:t>Fire Safety – Management Cycle</a:t>
                      </a:r>
                      <a:endParaRPr lang="en-GB" dirty="0"/>
                    </a:p>
                  </a:txBody>
                  <a:tcPr/>
                </a:tc>
                <a:extLst>
                  <a:ext uri="{0D108BD9-81ED-4DB2-BD59-A6C34878D82A}">
                    <a16:rowId xmlns:a16="http://schemas.microsoft.com/office/drawing/2014/main" val="1386197940"/>
                  </a:ext>
                </a:extLst>
              </a:tr>
              <a:tr h="390087">
                <a:tc>
                  <a:txBody>
                    <a:bodyPr/>
                    <a:lstStyle/>
                    <a:p>
                      <a:r>
                        <a:rPr lang="en-GB" sz="1800" kern="1200" dirty="0">
                          <a:solidFill>
                            <a:schemeClr val="dk1"/>
                          </a:solidFill>
                          <a:effectLst/>
                          <a:latin typeface="+mn-lt"/>
                          <a:ea typeface="+mn-ea"/>
                          <a:cs typeface="+mn-cs"/>
                        </a:rPr>
                        <a:t>Fire Safety During Construction Works </a:t>
                      </a:r>
                      <a:endParaRPr lang="en-GB" dirty="0"/>
                    </a:p>
                  </a:txBody>
                  <a:tcPr/>
                </a:tc>
                <a:extLst>
                  <a:ext uri="{0D108BD9-81ED-4DB2-BD59-A6C34878D82A}">
                    <a16:rowId xmlns:a16="http://schemas.microsoft.com/office/drawing/2014/main" val="2682168962"/>
                  </a:ext>
                </a:extLst>
              </a:tr>
              <a:tr h="390087">
                <a:tc>
                  <a:txBody>
                    <a:bodyPr/>
                    <a:lstStyle/>
                    <a:p>
                      <a:r>
                        <a:rPr lang="en-GB" sz="1800" kern="1200" dirty="0">
                          <a:solidFill>
                            <a:schemeClr val="dk1"/>
                          </a:solidFill>
                          <a:effectLst/>
                          <a:latin typeface="+mn-lt"/>
                          <a:ea typeface="+mn-ea"/>
                          <a:cs typeface="+mn-cs"/>
                        </a:rPr>
                        <a:t>Hot Works </a:t>
                      </a:r>
                      <a:endParaRPr lang="en-GB" dirty="0"/>
                    </a:p>
                  </a:txBody>
                  <a:tcPr/>
                </a:tc>
                <a:extLst>
                  <a:ext uri="{0D108BD9-81ED-4DB2-BD59-A6C34878D82A}">
                    <a16:rowId xmlns:a16="http://schemas.microsoft.com/office/drawing/2014/main" val="3497708293"/>
                  </a:ext>
                </a:extLst>
              </a:tr>
              <a:tr h="390087">
                <a:tc>
                  <a:txBody>
                    <a:bodyPr/>
                    <a:lstStyle/>
                    <a:p>
                      <a:r>
                        <a:rPr lang="en-GB" sz="1800" kern="1200" dirty="0">
                          <a:solidFill>
                            <a:schemeClr val="dk1"/>
                          </a:solidFill>
                          <a:effectLst/>
                          <a:latin typeface="+mn-lt"/>
                          <a:ea typeface="+mn-ea"/>
                          <a:cs typeface="+mn-cs"/>
                        </a:rPr>
                        <a:t>Fire Safety in Transformation Facilities </a:t>
                      </a:r>
                      <a:endParaRPr lang="en-GB" dirty="0"/>
                    </a:p>
                  </a:txBody>
                  <a:tcPr/>
                </a:tc>
                <a:extLst>
                  <a:ext uri="{0D108BD9-81ED-4DB2-BD59-A6C34878D82A}">
                    <a16:rowId xmlns:a16="http://schemas.microsoft.com/office/drawing/2014/main" val="3823132876"/>
                  </a:ext>
                </a:extLst>
              </a:tr>
              <a:tr h="390087">
                <a:tc>
                  <a:txBody>
                    <a:bodyPr/>
                    <a:lstStyle/>
                    <a:p>
                      <a:r>
                        <a:rPr lang="en-GB" sz="1800" kern="1200" dirty="0">
                          <a:solidFill>
                            <a:schemeClr val="dk1"/>
                          </a:solidFill>
                          <a:effectLst/>
                          <a:latin typeface="+mn-lt"/>
                          <a:ea typeface="+mn-ea"/>
                          <a:cs typeface="+mn-cs"/>
                        </a:rPr>
                        <a:t>Introduction to the Management of Hotel Fire Safety </a:t>
                      </a:r>
                      <a:endParaRPr lang="en-GB" dirty="0"/>
                    </a:p>
                  </a:txBody>
                  <a:tcPr/>
                </a:tc>
                <a:extLst>
                  <a:ext uri="{0D108BD9-81ED-4DB2-BD59-A6C34878D82A}">
                    <a16:rowId xmlns:a16="http://schemas.microsoft.com/office/drawing/2014/main" val="1899325795"/>
                  </a:ext>
                </a:extLst>
              </a:tr>
              <a:tr h="390087">
                <a:tc>
                  <a:txBody>
                    <a:bodyPr/>
                    <a:lstStyle/>
                    <a:p>
                      <a:r>
                        <a:rPr lang="en-GB" sz="1800" i="1" kern="1200" dirty="0">
                          <a:solidFill>
                            <a:schemeClr val="dk1"/>
                          </a:solidFill>
                          <a:effectLst/>
                          <a:latin typeface="+mn-lt"/>
                          <a:ea typeface="+mn-ea"/>
                          <a:cs typeface="+mn-cs"/>
                        </a:rPr>
                        <a:t>Fire Safety and Security: Museums and Historical Premises Specialist </a:t>
                      </a:r>
                      <a:endParaRPr lang="en-GB" dirty="0"/>
                    </a:p>
                  </a:txBody>
                  <a:tcPr/>
                </a:tc>
                <a:extLst>
                  <a:ext uri="{0D108BD9-81ED-4DB2-BD59-A6C34878D82A}">
                    <a16:rowId xmlns:a16="http://schemas.microsoft.com/office/drawing/2014/main" val="3996843230"/>
                  </a:ext>
                </a:extLst>
              </a:tr>
              <a:tr h="390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kern="1200" dirty="0">
                          <a:solidFill>
                            <a:schemeClr val="dk1"/>
                          </a:solidFill>
                          <a:effectLst/>
                          <a:latin typeface="+mn-lt"/>
                          <a:ea typeface="+mn-ea"/>
                          <a:cs typeface="+mn-cs"/>
                        </a:rPr>
                        <a:t>Fire Safety and Security: Shopping</a:t>
                      </a:r>
                      <a:r>
                        <a:rPr lang="en-GB" sz="1800" i="1" kern="1200" baseline="0" dirty="0">
                          <a:solidFill>
                            <a:schemeClr val="dk1"/>
                          </a:solidFill>
                          <a:effectLst/>
                          <a:latin typeface="+mn-lt"/>
                          <a:ea typeface="+mn-ea"/>
                          <a:cs typeface="+mn-cs"/>
                        </a:rPr>
                        <a:t> Centres</a:t>
                      </a:r>
                      <a:r>
                        <a:rPr lang="en-GB" sz="1800" i="1" kern="1200" dirty="0">
                          <a:solidFill>
                            <a:schemeClr val="dk1"/>
                          </a:solidFill>
                          <a:effectLst/>
                          <a:latin typeface="+mn-lt"/>
                          <a:ea typeface="+mn-ea"/>
                          <a:cs typeface="+mn-cs"/>
                        </a:rPr>
                        <a:t> Specialist </a:t>
                      </a:r>
                      <a:endParaRPr lang="en-GB" dirty="0"/>
                    </a:p>
                  </a:txBody>
                  <a:tcPr/>
                </a:tc>
                <a:extLst>
                  <a:ext uri="{0D108BD9-81ED-4DB2-BD59-A6C34878D82A}">
                    <a16:rowId xmlns:a16="http://schemas.microsoft.com/office/drawing/2014/main" val="1423689507"/>
                  </a:ext>
                </a:extLst>
              </a:tr>
              <a:tr h="390087">
                <a:tc>
                  <a:txBody>
                    <a:bodyPr/>
                    <a:lstStyle/>
                    <a:p>
                      <a:pPr marL="0" indent="0">
                        <a:lnSpc>
                          <a:spcPct val="107000"/>
                        </a:lnSpc>
                        <a:spcAft>
                          <a:spcPts val="0"/>
                        </a:spcAft>
                      </a:pPr>
                      <a:r>
                        <a:rPr lang="en-GB" sz="1800" dirty="0">
                          <a:solidFill>
                            <a:schemeClr val="tx1"/>
                          </a:solidFill>
                          <a:effectLst/>
                          <a:latin typeface="+mn-lt"/>
                          <a:ea typeface="Calibri" panose="020F0502020204030204" pitchFamily="34" charset="0"/>
                          <a:cs typeface="Times New Roman" panose="02020603050405020304" pitchFamily="18" charset="0"/>
                        </a:rPr>
                        <a:t>Introduction to Thermography </a:t>
                      </a:r>
                    </a:p>
                  </a:txBody>
                  <a:tcPr marL="68580" marR="68580" marT="0" marB="0"/>
                </a:tc>
                <a:extLst>
                  <a:ext uri="{0D108BD9-81ED-4DB2-BD59-A6C34878D82A}">
                    <a16:rowId xmlns:a16="http://schemas.microsoft.com/office/drawing/2014/main" val="586240133"/>
                  </a:ext>
                </a:extLst>
              </a:tr>
              <a:tr h="390087">
                <a:tc>
                  <a:txBody>
                    <a:bodyPr/>
                    <a:lstStyle/>
                    <a:p>
                      <a:pPr marL="457200" indent="-457200">
                        <a:lnSpc>
                          <a:spcPct val="107000"/>
                        </a:lnSpc>
                        <a:spcAft>
                          <a:spcPts val="0"/>
                        </a:spcAft>
                      </a:pPr>
                      <a:r>
                        <a:rPr lang="en-GB" sz="1800" dirty="0">
                          <a:solidFill>
                            <a:schemeClr val="tx1"/>
                          </a:solidFill>
                          <a:effectLst/>
                          <a:latin typeface="+mn-lt"/>
                          <a:ea typeface="Calibri" panose="020F0502020204030204" pitchFamily="34" charset="0"/>
                          <a:cs typeface="Times New Roman" panose="02020603050405020304" pitchFamily="18" charset="0"/>
                        </a:rPr>
                        <a:t>Thermography of Electrical Installations </a:t>
                      </a:r>
                    </a:p>
                  </a:txBody>
                  <a:tcPr marL="68580" marR="68580" marT="0" marB="0"/>
                </a:tc>
                <a:extLst>
                  <a:ext uri="{0D108BD9-81ED-4DB2-BD59-A6C34878D82A}">
                    <a16:rowId xmlns:a16="http://schemas.microsoft.com/office/drawing/2014/main" val="2587479064"/>
                  </a:ext>
                </a:extLst>
              </a:tr>
            </a:tbl>
          </a:graphicData>
        </a:graphic>
      </p:graphicFrame>
    </p:spTree>
    <p:extLst>
      <p:ext uri="{BB962C8B-B14F-4D97-AF65-F5344CB8AC3E}">
        <p14:creationId xmlns:p14="http://schemas.microsoft.com/office/powerpoint/2010/main" val="2871443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926294695"/>
              </p:ext>
            </p:extLst>
          </p:nvPr>
        </p:nvGraphicFramePr>
        <p:xfrm>
          <a:off x="785812" y="224960"/>
          <a:ext cx="10629901" cy="6267280"/>
        </p:xfrm>
        <a:graphic>
          <a:graphicData uri="http://schemas.openxmlformats.org/drawingml/2006/table">
            <a:tbl>
              <a:tblPr firstRow="1" bandRow="1">
                <a:tableStyleId>{5C22544A-7EE6-4342-B048-85BDC9FD1C3A}</a:tableStyleId>
              </a:tblPr>
              <a:tblGrid>
                <a:gridCol w="10629901">
                  <a:extLst>
                    <a:ext uri="{9D8B030D-6E8A-4147-A177-3AD203B41FA5}">
                      <a16:colId xmlns:a16="http://schemas.microsoft.com/office/drawing/2014/main" val="3157974315"/>
                    </a:ext>
                  </a:extLst>
                </a:gridCol>
              </a:tblGrid>
              <a:tr h="942975">
                <a:tc>
                  <a:txBody>
                    <a:bodyPr/>
                    <a:lstStyle/>
                    <a:p>
                      <a:r>
                        <a:rPr lang="en-GB" sz="2400" dirty="0"/>
                        <a:t>Security - qualifications within this category develop knowledge, skills and abilities in planning, organisation, control, monitoring and review of fire security measures and provisions in premises</a:t>
                      </a:r>
                    </a:p>
                  </a:txBody>
                  <a:tcPr/>
                </a:tc>
                <a:extLst>
                  <a:ext uri="{0D108BD9-81ED-4DB2-BD59-A6C34878D82A}">
                    <a16:rowId xmlns:a16="http://schemas.microsoft.com/office/drawing/2014/main" val="2570094509"/>
                  </a:ext>
                </a:extLst>
              </a:tr>
              <a:tr h="507856">
                <a:tc>
                  <a:txBody>
                    <a:bodyPr/>
                    <a:lstStyle/>
                    <a:p>
                      <a:r>
                        <a:rPr lang="en-GB" sz="1800" kern="1200" dirty="0">
                          <a:solidFill>
                            <a:schemeClr val="dk1"/>
                          </a:solidFill>
                          <a:effectLst/>
                          <a:latin typeface="+mn-lt"/>
                          <a:ea typeface="+mn-ea"/>
                          <a:cs typeface="+mn-cs"/>
                        </a:rPr>
                        <a:t>Management of Key and Access Systems </a:t>
                      </a:r>
                      <a:endParaRPr lang="en-GB" dirty="0"/>
                    </a:p>
                  </a:txBody>
                  <a:tcPr/>
                </a:tc>
                <a:extLst>
                  <a:ext uri="{0D108BD9-81ED-4DB2-BD59-A6C34878D82A}">
                    <a16:rowId xmlns:a16="http://schemas.microsoft.com/office/drawing/2014/main" val="2853055022"/>
                  </a:ext>
                </a:extLst>
              </a:tr>
              <a:tr h="507856">
                <a:tc>
                  <a:txBody>
                    <a:bodyPr/>
                    <a:lstStyle/>
                    <a:p>
                      <a:r>
                        <a:rPr lang="en-GB" sz="1800" kern="1200" dirty="0">
                          <a:solidFill>
                            <a:schemeClr val="dk1"/>
                          </a:solidFill>
                          <a:effectLst/>
                          <a:latin typeface="+mn-lt"/>
                          <a:ea typeface="+mn-ea"/>
                          <a:cs typeface="+mn-cs"/>
                        </a:rPr>
                        <a:t>Perimeter Protection Systems </a:t>
                      </a:r>
                      <a:endParaRPr lang="en-GB" dirty="0"/>
                    </a:p>
                  </a:txBody>
                  <a:tcPr/>
                </a:tc>
                <a:extLst>
                  <a:ext uri="{0D108BD9-81ED-4DB2-BD59-A6C34878D82A}">
                    <a16:rowId xmlns:a16="http://schemas.microsoft.com/office/drawing/2014/main" val="637413522"/>
                  </a:ext>
                </a:extLst>
              </a:tr>
              <a:tr h="507856">
                <a:tc>
                  <a:txBody>
                    <a:bodyPr/>
                    <a:lstStyle/>
                    <a:p>
                      <a:r>
                        <a:rPr lang="en-GB" sz="1800" kern="1200" dirty="0">
                          <a:solidFill>
                            <a:schemeClr val="dk1"/>
                          </a:solidFill>
                          <a:effectLst/>
                          <a:latin typeface="+mn-lt"/>
                          <a:ea typeface="+mn-ea"/>
                          <a:cs typeface="+mn-cs"/>
                        </a:rPr>
                        <a:t>Security – Technical Cycle </a:t>
                      </a:r>
                      <a:endParaRPr lang="en-GB" dirty="0"/>
                    </a:p>
                  </a:txBody>
                  <a:tcPr/>
                </a:tc>
                <a:extLst>
                  <a:ext uri="{0D108BD9-81ED-4DB2-BD59-A6C34878D82A}">
                    <a16:rowId xmlns:a16="http://schemas.microsoft.com/office/drawing/2014/main" val="4035354808"/>
                  </a:ext>
                </a:extLst>
              </a:tr>
              <a:tr h="507856">
                <a:tc>
                  <a:txBody>
                    <a:bodyPr/>
                    <a:lstStyle/>
                    <a:p>
                      <a:r>
                        <a:rPr lang="en-GB" sz="1800" kern="1200" dirty="0">
                          <a:solidFill>
                            <a:schemeClr val="dk1"/>
                          </a:solidFill>
                          <a:effectLst/>
                          <a:latin typeface="+mn-lt"/>
                          <a:ea typeface="+mn-ea"/>
                          <a:cs typeface="+mn-cs"/>
                        </a:rPr>
                        <a:t>Security – Management Cycle </a:t>
                      </a:r>
                      <a:endParaRPr lang="en-GB" dirty="0"/>
                    </a:p>
                  </a:txBody>
                  <a:tcPr/>
                </a:tc>
                <a:extLst>
                  <a:ext uri="{0D108BD9-81ED-4DB2-BD59-A6C34878D82A}">
                    <a16:rowId xmlns:a16="http://schemas.microsoft.com/office/drawing/2014/main" val="4048819628"/>
                  </a:ext>
                </a:extLst>
              </a:tr>
              <a:tr h="507856">
                <a:tc>
                  <a:txBody>
                    <a:bodyPr/>
                    <a:lstStyle/>
                    <a:p>
                      <a:r>
                        <a:rPr lang="en-GB" sz="1800" kern="1200" dirty="0">
                          <a:solidFill>
                            <a:schemeClr val="dk1"/>
                          </a:solidFill>
                          <a:effectLst/>
                          <a:latin typeface="+mn-lt"/>
                          <a:ea typeface="+mn-ea"/>
                          <a:cs typeface="+mn-cs"/>
                        </a:rPr>
                        <a:t>Certificated Security Manager </a:t>
                      </a:r>
                      <a:endParaRPr lang="en-GB" dirty="0"/>
                    </a:p>
                  </a:txBody>
                  <a:tcPr/>
                </a:tc>
                <a:extLst>
                  <a:ext uri="{0D108BD9-81ED-4DB2-BD59-A6C34878D82A}">
                    <a16:rowId xmlns:a16="http://schemas.microsoft.com/office/drawing/2014/main" val="1659750644"/>
                  </a:ext>
                </a:extLst>
              </a:tr>
              <a:tr h="507856">
                <a:tc>
                  <a:txBody>
                    <a:bodyPr/>
                    <a:lstStyle/>
                    <a:p>
                      <a:r>
                        <a:rPr lang="en-GB" sz="1800" i="1" kern="1200" dirty="0">
                          <a:solidFill>
                            <a:schemeClr val="dk1"/>
                          </a:solidFill>
                          <a:effectLst/>
                          <a:latin typeface="+mn-lt"/>
                          <a:ea typeface="+mn-ea"/>
                          <a:cs typeface="+mn-cs"/>
                        </a:rPr>
                        <a:t>Fire Safety and Security, Museums and Historical Premises Specialist </a:t>
                      </a:r>
                      <a:endParaRPr lang="en-GB" dirty="0"/>
                    </a:p>
                  </a:txBody>
                  <a:tcPr/>
                </a:tc>
                <a:extLst>
                  <a:ext uri="{0D108BD9-81ED-4DB2-BD59-A6C34878D82A}">
                    <a16:rowId xmlns:a16="http://schemas.microsoft.com/office/drawing/2014/main" val="522688925"/>
                  </a:ext>
                </a:extLst>
              </a:tr>
              <a:tr h="507856">
                <a:tc>
                  <a:txBody>
                    <a:bodyPr/>
                    <a:lstStyle/>
                    <a:p>
                      <a:r>
                        <a:rPr lang="en-GB" sz="1800" i="1" kern="1200" dirty="0">
                          <a:solidFill>
                            <a:schemeClr val="dk1"/>
                          </a:solidFill>
                          <a:effectLst/>
                          <a:latin typeface="+mn-lt"/>
                          <a:ea typeface="+mn-ea"/>
                          <a:cs typeface="+mn-cs"/>
                        </a:rPr>
                        <a:t>Fire Safety and Security: Shopping Centres Specialist </a:t>
                      </a:r>
                      <a:endParaRPr lang="en-GB" dirty="0"/>
                    </a:p>
                  </a:txBody>
                  <a:tcPr/>
                </a:tc>
                <a:extLst>
                  <a:ext uri="{0D108BD9-81ED-4DB2-BD59-A6C34878D82A}">
                    <a16:rowId xmlns:a16="http://schemas.microsoft.com/office/drawing/2014/main" val="2824991052"/>
                  </a:ext>
                </a:extLst>
              </a:tr>
              <a:tr h="507856">
                <a:tc>
                  <a:txBody>
                    <a:bodyPr/>
                    <a:lstStyle/>
                    <a:p>
                      <a:r>
                        <a:rPr lang="en-GB" sz="1800" kern="1200" dirty="0">
                          <a:solidFill>
                            <a:schemeClr val="dk1"/>
                          </a:solidFill>
                          <a:effectLst/>
                          <a:latin typeface="+mn-lt"/>
                          <a:ea typeface="+mn-ea"/>
                          <a:cs typeface="+mn-cs"/>
                        </a:rPr>
                        <a:t>Physical Security Techniques </a:t>
                      </a:r>
                      <a:endParaRPr lang="en-GB" dirty="0"/>
                    </a:p>
                  </a:txBody>
                  <a:tcPr/>
                </a:tc>
                <a:extLst>
                  <a:ext uri="{0D108BD9-81ED-4DB2-BD59-A6C34878D82A}">
                    <a16:rowId xmlns:a16="http://schemas.microsoft.com/office/drawing/2014/main" val="442158866"/>
                  </a:ext>
                </a:extLst>
              </a:tr>
              <a:tr h="507856">
                <a:tc>
                  <a:txBody>
                    <a:bodyPr/>
                    <a:lstStyle/>
                    <a:p>
                      <a:r>
                        <a:rPr lang="en-GB" sz="1800" kern="1200" dirty="0">
                          <a:solidFill>
                            <a:schemeClr val="dk1"/>
                          </a:solidFill>
                          <a:effectLst/>
                          <a:latin typeface="+mn-lt"/>
                          <a:ea typeface="+mn-ea"/>
                          <a:cs typeface="+mn-cs"/>
                        </a:rPr>
                        <a:t>CCTV Systems </a:t>
                      </a:r>
                      <a:endParaRPr lang="en-GB" dirty="0"/>
                    </a:p>
                  </a:txBody>
                  <a:tcPr/>
                </a:tc>
                <a:extLst>
                  <a:ext uri="{0D108BD9-81ED-4DB2-BD59-A6C34878D82A}">
                    <a16:rowId xmlns:a16="http://schemas.microsoft.com/office/drawing/2014/main" val="1167894717"/>
                  </a:ext>
                </a:extLst>
              </a:tr>
              <a:tr h="507856">
                <a:tc>
                  <a:txBody>
                    <a:bodyPr/>
                    <a:lstStyle/>
                    <a:p>
                      <a:r>
                        <a:rPr lang="en-GB" sz="1800" kern="1200" dirty="0">
                          <a:solidFill>
                            <a:schemeClr val="dk1"/>
                          </a:solidFill>
                          <a:effectLst/>
                          <a:latin typeface="+mn-lt"/>
                          <a:ea typeface="+mn-ea"/>
                          <a:cs typeface="+mn-cs"/>
                        </a:rPr>
                        <a:t>Intruder Alarm Systems </a:t>
                      </a:r>
                      <a:endParaRPr lang="en-GB" dirty="0"/>
                    </a:p>
                  </a:txBody>
                  <a:tcPr/>
                </a:tc>
                <a:extLst>
                  <a:ext uri="{0D108BD9-81ED-4DB2-BD59-A6C34878D82A}">
                    <a16:rowId xmlns:a16="http://schemas.microsoft.com/office/drawing/2014/main" val="3799656439"/>
                  </a:ext>
                </a:extLst>
              </a:tr>
            </a:tbl>
          </a:graphicData>
        </a:graphic>
      </p:graphicFrame>
    </p:spTree>
    <p:extLst>
      <p:ext uri="{BB962C8B-B14F-4D97-AF65-F5344CB8AC3E}">
        <p14:creationId xmlns:p14="http://schemas.microsoft.com/office/powerpoint/2010/main" val="296431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011"/>
            <a:ext cx="10515600" cy="1325563"/>
          </a:xfrm>
        </p:spPr>
        <p:txBody>
          <a:bodyPr>
            <a:normAutofit fontScale="90000"/>
          </a:bodyPr>
          <a:lstStyle/>
          <a:p>
            <a:br>
              <a:rPr lang="en-GB" dirty="0"/>
            </a:br>
            <a:r>
              <a:rPr lang="en-GB" dirty="0"/>
              <a:t>Deciding on knowledge, skills and attitudes relevant for CFPA-E levels</a:t>
            </a:r>
            <a:br>
              <a:rPr lang="en-GB" dirty="0"/>
            </a:br>
            <a:endParaRPr lang="en-GB" dirty="0"/>
          </a:p>
        </p:txBody>
      </p:sp>
      <p:sp>
        <p:nvSpPr>
          <p:cNvPr id="3" name="Content Placeholder 2"/>
          <p:cNvSpPr>
            <a:spLocks noGrp="1"/>
          </p:cNvSpPr>
          <p:nvPr>
            <p:ph idx="1"/>
          </p:nvPr>
        </p:nvSpPr>
        <p:spPr>
          <a:xfrm>
            <a:off x="509016" y="1421574"/>
            <a:ext cx="10515600" cy="5259642"/>
          </a:xfrm>
        </p:spPr>
        <p:txBody>
          <a:bodyPr>
            <a:normAutofit/>
          </a:bodyPr>
          <a:lstStyle/>
          <a:p>
            <a:r>
              <a:rPr lang="en-GB" dirty="0"/>
              <a:t>CFPA-E, representing the majority of countries in the EU, has designed a structured series of qualifications that offer a framework of learning for professionals within the fire sector. They are intended to cover the key areas of knowledge and skills in a range of contexts. It is intended that their content is sufficiently generalised that they can be used within each country in a way that fits with that countries own NQF and NOS so that relevant linkages can be made. </a:t>
            </a:r>
          </a:p>
          <a:p>
            <a:pPr marL="0" indent="0">
              <a:buNone/>
            </a:pPr>
            <a:r>
              <a:rPr lang="en-GB" b="1" dirty="0">
                <a:solidFill>
                  <a:schemeClr val="accent1">
                    <a:lumMod val="50000"/>
                  </a:schemeClr>
                </a:solidFill>
              </a:rPr>
              <a:t>OUTCOME: </a:t>
            </a:r>
          </a:p>
          <a:p>
            <a:r>
              <a:rPr lang="en-GB" b="1" dirty="0">
                <a:solidFill>
                  <a:schemeClr val="accent1">
                    <a:lumMod val="50000"/>
                  </a:schemeClr>
                </a:solidFill>
              </a:rPr>
              <a:t>It was agreed, rather than identifying new criteria for CFPA-E levels, that their qualifications should be referenced using level descriptors that are broadly the same as the EQF.  </a:t>
            </a:r>
          </a:p>
          <a:p>
            <a:endParaRPr lang="en-GB" b="1" dirty="0">
              <a:solidFill>
                <a:schemeClr val="accent1">
                  <a:lumMod val="50000"/>
                </a:schemeClr>
              </a:solidFill>
            </a:endParaRPr>
          </a:p>
        </p:txBody>
      </p:sp>
    </p:spTree>
    <p:extLst>
      <p:ext uri="{BB962C8B-B14F-4D97-AF65-F5344CB8AC3E}">
        <p14:creationId xmlns:p14="http://schemas.microsoft.com/office/powerpoint/2010/main" val="2958570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392" y="145669"/>
            <a:ext cx="10515600" cy="1325563"/>
          </a:xfrm>
        </p:spPr>
        <p:txBody>
          <a:bodyPr/>
          <a:lstStyle/>
          <a:p>
            <a:r>
              <a:rPr lang="en-GB" dirty="0"/>
              <a:t>Deciding on which levels are relevant to the CFPA-E qualification system</a:t>
            </a:r>
          </a:p>
        </p:txBody>
      </p:sp>
      <p:sp>
        <p:nvSpPr>
          <p:cNvPr id="3" name="Content Placeholder 2"/>
          <p:cNvSpPr>
            <a:spLocks noGrp="1"/>
          </p:cNvSpPr>
          <p:nvPr>
            <p:ph idx="1"/>
          </p:nvPr>
        </p:nvSpPr>
        <p:spPr>
          <a:xfrm>
            <a:off x="402336" y="1471232"/>
            <a:ext cx="11411712" cy="5197791"/>
          </a:xfrm>
        </p:spPr>
        <p:txBody>
          <a:bodyPr>
            <a:normAutofit fontScale="92500" lnSpcReduction="10000"/>
          </a:bodyPr>
          <a:lstStyle/>
          <a:p>
            <a:r>
              <a:rPr lang="en-GB" dirty="0"/>
              <a:t>Each country has its own system for approaching induction to fire safety at a basic level </a:t>
            </a:r>
            <a:r>
              <a:rPr lang="en-GB" dirty="0" err="1"/>
              <a:t>ie</a:t>
            </a:r>
            <a:r>
              <a:rPr lang="en-GB" dirty="0"/>
              <a:t> Level 1 and it is not seen as the role of CFPA-E to include this level of learning within its own qualification framework. They may though offer guidance and support on best practice in this area. </a:t>
            </a:r>
          </a:p>
          <a:p>
            <a:pPr marL="0" indent="0">
              <a:buNone/>
            </a:pPr>
            <a:r>
              <a:rPr lang="en-GB" b="1" dirty="0">
                <a:solidFill>
                  <a:schemeClr val="accent1">
                    <a:lumMod val="50000"/>
                  </a:schemeClr>
                </a:solidFill>
              </a:rPr>
              <a:t>OUTCOME: </a:t>
            </a:r>
          </a:p>
          <a:p>
            <a:r>
              <a:rPr lang="en-GB" b="1" dirty="0">
                <a:solidFill>
                  <a:schemeClr val="accent1">
                    <a:lumMod val="50000"/>
                  </a:schemeClr>
                </a:solidFill>
              </a:rPr>
              <a:t>CFPA-E’s qualification framework starts at Level 2</a:t>
            </a:r>
            <a:endParaRPr lang="en-GB" dirty="0">
              <a:solidFill>
                <a:schemeClr val="accent1">
                  <a:lumMod val="50000"/>
                </a:schemeClr>
              </a:solidFill>
            </a:endParaRPr>
          </a:p>
          <a:p>
            <a:r>
              <a:rPr lang="en-GB" dirty="0"/>
              <a:t>CFPA-E’s intention is to develop a qualifications system that incorporates the key topics relevant to fire protection and cover these topics to a depth that is required by significant numbers of individuals. It does not anticipate that its qualification framework will encompass  knowledge at the most advanced frontier </a:t>
            </a:r>
            <a:r>
              <a:rPr lang="en-GB" dirty="0" err="1"/>
              <a:t>ie</a:t>
            </a:r>
            <a:r>
              <a:rPr lang="en-GB" dirty="0"/>
              <a:t> Level 8, although CFPA-E offer insights, guidance and support on best practice in this area. </a:t>
            </a:r>
          </a:p>
          <a:p>
            <a:pPr marL="0" indent="0">
              <a:buNone/>
            </a:pPr>
            <a:r>
              <a:rPr lang="en-GB" b="1" dirty="0">
                <a:solidFill>
                  <a:schemeClr val="accent1">
                    <a:lumMod val="50000"/>
                  </a:schemeClr>
                </a:solidFill>
              </a:rPr>
              <a:t>OUTCOME:  </a:t>
            </a:r>
          </a:p>
          <a:p>
            <a:r>
              <a:rPr lang="en-GB" b="1" dirty="0">
                <a:solidFill>
                  <a:schemeClr val="accent1">
                    <a:lumMod val="50000"/>
                  </a:schemeClr>
                </a:solidFill>
              </a:rPr>
              <a:t>CFPA-E’s qualification framework offers learning at Levels 2-7 as defined by the EQF</a:t>
            </a:r>
          </a:p>
          <a:p>
            <a:endParaRPr lang="en-GB" dirty="0"/>
          </a:p>
        </p:txBody>
      </p:sp>
    </p:spTree>
    <p:extLst>
      <p:ext uri="{BB962C8B-B14F-4D97-AF65-F5344CB8AC3E}">
        <p14:creationId xmlns:p14="http://schemas.microsoft.com/office/powerpoint/2010/main" val="2173698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680603" y="2984163"/>
            <a:ext cx="4352901" cy="892552"/>
          </a:xfrm>
          <a:prstGeom prst="rect">
            <a:avLst/>
          </a:prstGeom>
          <a:noFill/>
          <a:ln w="28575">
            <a:solidFill>
              <a:schemeClr val="accent1"/>
            </a:solidFill>
          </a:ln>
        </p:spPr>
        <p:txBody>
          <a:bodyPr wrap="square" rtlCol="0">
            <a:spAutoFit/>
          </a:bodyPr>
          <a:lstStyle/>
          <a:p>
            <a:r>
              <a:rPr lang="en-GB" sz="1300" kern="0" dirty="0">
                <a:solidFill>
                  <a:sysClr val="windowText" lastClr="000000"/>
                </a:solidFill>
              </a:rPr>
              <a:t>Must be able to exercise management and supervision in contexts of fire protection activities where there is unpredictable change; review and develop performance of self and others</a:t>
            </a:r>
          </a:p>
        </p:txBody>
      </p:sp>
      <p:sp>
        <p:nvSpPr>
          <p:cNvPr id="8" name="Textfeld 7"/>
          <p:cNvSpPr txBox="1"/>
          <p:nvPr/>
        </p:nvSpPr>
        <p:spPr>
          <a:xfrm>
            <a:off x="3996512" y="5897327"/>
            <a:ext cx="3468400" cy="892552"/>
          </a:xfrm>
          <a:prstGeom prst="rect">
            <a:avLst/>
          </a:prstGeom>
          <a:noFill/>
          <a:ln w="28575">
            <a:solidFill>
              <a:schemeClr val="accent1"/>
            </a:solidFill>
          </a:ln>
        </p:spPr>
        <p:txBody>
          <a:bodyPr wrap="square" rtlCol="0">
            <a:spAutoFit/>
          </a:bodyPr>
          <a:lstStyle/>
          <a:p>
            <a:r>
              <a:rPr lang="en-GB" sz="1300" kern="0" dirty="0">
                <a:solidFill>
                  <a:sysClr val="windowText" lastClr="000000"/>
                </a:solidFill>
              </a:rPr>
              <a:t>Must possess basic cognitive and practical skills required to use relevant information in order to carry out tasks and to solve routine problems using simple rules and tools</a:t>
            </a:r>
          </a:p>
        </p:txBody>
      </p:sp>
      <p:sp>
        <p:nvSpPr>
          <p:cNvPr id="9" name="Textfeld 8"/>
          <p:cNvSpPr txBox="1"/>
          <p:nvPr/>
        </p:nvSpPr>
        <p:spPr>
          <a:xfrm>
            <a:off x="977021" y="5004775"/>
            <a:ext cx="2856838" cy="892552"/>
          </a:xfrm>
          <a:prstGeom prst="rect">
            <a:avLst/>
          </a:prstGeom>
          <a:noFill/>
          <a:ln w="28575">
            <a:solidFill>
              <a:schemeClr val="accent1"/>
            </a:solidFill>
          </a:ln>
        </p:spPr>
        <p:txBody>
          <a:bodyPr wrap="square" rtlCol="0">
            <a:spAutoFit/>
          </a:bodyPr>
          <a:lstStyle/>
          <a:p>
            <a:r>
              <a:rPr lang="en-GB" sz="1300" kern="0" dirty="0">
                <a:solidFill>
                  <a:sysClr val="windowText" lastClr="000000"/>
                </a:solidFill>
              </a:rPr>
              <a:t>Must have knowledge of facts, principles, processes and general concepts, within a field of fire protection</a:t>
            </a:r>
          </a:p>
        </p:txBody>
      </p:sp>
      <p:sp>
        <p:nvSpPr>
          <p:cNvPr id="21" name="Textfeld 20"/>
          <p:cNvSpPr txBox="1"/>
          <p:nvPr/>
        </p:nvSpPr>
        <p:spPr>
          <a:xfrm>
            <a:off x="3986122" y="4888087"/>
            <a:ext cx="3478790" cy="892552"/>
          </a:xfrm>
          <a:prstGeom prst="rect">
            <a:avLst/>
          </a:prstGeom>
          <a:noFill/>
          <a:ln w="28575">
            <a:solidFill>
              <a:schemeClr val="accent1"/>
            </a:solidFill>
          </a:ln>
        </p:spPr>
        <p:txBody>
          <a:bodyPr wrap="square" rtlCol="0">
            <a:spAutoFit/>
          </a:bodyPr>
          <a:lstStyle/>
          <a:p>
            <a:r>
              <a:rPr lang="en-GB" sz="1300" kern="0" dirty="0">
                <a:solidFill>
                  <a:sysClr val="windowText" lastClr="000000"/>
                </a:solidFill>
              </a:rPr>
              <a:t>Must possess a range of cognitive and practical skills required to accomplish tasks and solve problems by selecting and applying basic methods, tools, materials and information</a:t>
            </a:r>
          </a:p>
        </p:txBody>
      </p:sp>
      <p:sp>
        <p:nvSpPr>
          <p:cNvPr id="22" name="Textfeld 21"/>
          <p:cNvSpPr txBox="1"/>
          <p:nvPr/>
        </p:nvSpPr>
        <p:spPr>
          <a:xfrm>
            <a:off x="923952" y="4104919"/>
            <a:ext cx="2924782" cy="692497"/>
          </a:xfrm>
          <a:prstGeom prst="rect">
            <a:avLst/>
          </a:prstGeom>
          <a:noFill/>
          <a:ln w="28575">
            <a:solidFill>
              <a:schemeClr val="accent1"/>
            </a:solidFill>
            <a:prstDash val="solid"/>
          </a:ln>
        </p:spPr>
        <p:txBody>
          <a:bodyPr wrap="square" rtlCol="0">
            <a:spAutoFit/>
          </a:bodyPr>
          <a:lstStyle/>
          <a:p>
            <a:r>
              <a:rPr lang="en-GB" sz="1300" kern="0" dirty="0">
                <a:solidFill>
                  <a:sysClr val="windowText" lastClr="000000"/>
                </a:solidFill>
              </a:rPr>
              <a:t>Must have factual and theoretical knowledge in broad contexts within a field of fire protection</a:t>
            </a:r>
          </a:p>
        </p:txBody>
      </p:sp>
      <p:sp>
        <p:nvSpPr>
          <p:cNvPr id="26" name="Textfeld 25"/>
          <p:cNvSpPr txBox="1"/>
          <p:nvPr/>
        </p:nvSpPr>
        <p:spPr>
          <a:xfrm>
            <a:off x="7665802" y="6169471"/>
            <a:ext cx="4367702" cy="492443"/>
          </a:xfrm>
          <a:prstGeom prst="rect">
            <a:avLst/>
          </a:prstGeom>
          <a:noFill/>
          <a:ln w="28575">
            <a:solidFill>
              <a:schemeClr val="accent1"/>
            </a:solidFill>
          </a:ln>
        </p:spPr>
        <p:txBody>
          <a:bodyPr wrap="square" rtlCol="0">
            <a:spAutoFit/>
          </a:bodyPr>
          <a:lstStyle/>
          <a:p>
            <a:r>
              <a:rPr lang="en-GB" sz="1300" kern="0" dirty="0">
                <a:solidFill>
                  <a:sysClr val="windowText" lastClr="000000"/>
                </a:solidFill>
              </a:rPr>
              <a:t>Must be able to work/study in the field of fire protection under supervision with some autonomy</a:t>
            </a:r>
          </a:p>
        </p:txBody>
      </p:sp>
      <p:sp>
        <p:nvSpPr>
          <p:cNvPr id="27" name="Textfeld 26"/>
          <p:cNvSpPr txBox="1"/>
          <p:nvPr/>
        </p:nvSpPr>
        <p:spPr>
          <a:xfrm>
            <a:off x="956372" y="6224081"/>
            <a:ext cx="2856838" cy="492443"/>
          </a:xfrm>
          <a:prstGeom prst="rect">
            <a:avLst/>
          </a:prstGeom>
          <a:noFill/>
          <a:ln w="28575">
            <a:solidFill>
              <a:schemeClr val="accent1"/>
            </a:solidFill>
          </a:ln>
        </p:spPr>
        <p:txBody>
          <a:bodyPr wrap="square" rtlCol="0">
            <a:spAutoFit/>
          </a:bodyPr>
          <a:lstStyle/>
          <a:p>
            <a:r>
              <a:rPr lang="en-GB" sz="1300" kern="0" dirty="0">
                <a:solidFill>
                  <a:sysClr val="windowText" lastClr="000000"/>
                </a:solidFill>
              </a:rPr>
              <a:t>Must have basic factual knowledge of a field of fire protection</a:t>
            </a:r>
          </a:p>
        </p:txBody>
      </p:sp>
      <p:sp>
        <p:nvSpPr>
          <p:cNvPr id="33" name="Textfeld 32"/>
          <p:cNvSpPr txBox="1"/>
          <p:nvPr/>
        </p:nvSpPr>
        <p:spPr>
          <a:xfrm>
            <a:off x="3962400" y="4091029"/>
            <a:ext cx="3486151" cy="692497"/>
          </a:xfrm>
          <a:prstGeom prst="rect">
            <a:avLst/>
          </a:prstGeom>
          <a:noFill/>
          <a:ln w="28575">
            <a:solidFill>
              <a:schemeClr val="accent1"/>
            </a:solidFill>
            <a:prstDash val="solid"/>
          </a:ln>
        </p:spPr>
        <p:txBody>
          <a:bodyPr wrap="square" rtlCol="0">
            <a:spAutoFit/>
          </a:bodyPr>
          <a:lstStyle/>
          <a:p>
            <a:r>
              <a:rPr lang="en-GB" sz="1300" kern="0" dirty="0">
                <a:solidFill>
                  <a:sysClr val="windowText" lastClr="000000"/>
                </a:solidFill>
              </a:rPr>
              <a:t>Must possess a range of cognitive and practical skills required to generate solutions to specific problems in a field of fire protection</a:t>
            </a:r>
          </a:p>
        </p:txBody>
      </p:sp>
      <p:sp>
        <p:nvSpPr>
          <p:cNvPr id="40" name="Textfeld 39"/>
          <p:cNvSpPr txBox="1"/>
          <p:nvPr/>
        </p:nvSpPr>
        <p:spPr>
          <a:xfrm>
            <a:off x="908197" y="2928530"/>
            <a:ext cx="2904132" cy="1092607"/>
          </a:xfrm>
          <a:prstGeom prst="rect">
            <a:avLst/>
          </a:prstGeom>
          <a:noFill/>
          <a:ln w="28575">
            <a:solidFill>
              <a:schemeClr val="accent1"/>
            </a:solidFill>
          </a:ln>
        </p:spPr>
        <p:txBody>
          <a:bodyPr wrap="square" rtlCol="0">
            <a:spAutoFit/>
          </a:bodyPr>
          <a:lstStyle/>
          <a:p>
            <a:r>
              <a:rPr lang="en-GB" sz="1300" kern="0" dirty="0">
                <a:solidFill>
                  <a:sysClr val="windowText" lastClr="000000"/>
                </a:solidFill>
              </a:rPr>
              <a:t>Must have a comprehensive, specialised, factual and theoretical knowledge within a field of fire protection and an awareness of the boundaries of that knowledge</a:t>
            </a:r>
          </a:p>
        </p:txBody>
      </p:sp>
      <p:sp>
        <p:nvSpPr>
          <p:cNvPr id="44" name="Textfeld 43"/>
          <p:cNvSpPr txBox="1"/>
          <p:nvPr/>
        </p:nvSpPr>
        <p:spPr>
          <a:xfrm>
            <a:off x="1006586" y="49164"/>
            <a:ext cx="2626223" cy="400110"/>
          </a:xfrm>
          <a:prstGeom prst="rect">
            <a:avLst/>
          </a:prstGeom>
          <a:noFill/>
          <a:ln w="38100">
            <a:solidFill>
              <a:schemeClr val="accent1"/>
            </a:solidFill>
          </a:ln>
        </p:spPr>
        <p:txBody>
          <a:bodyPr wrap="square" rtlCol="0">
            <a:spAutoFit/>
          </a:bodyPr>
          <a:lstStyle/>
          <a:p>
            <a:pPr algn="ctr"/>
            <a:r>
              <a:rPr lang="en-GB" sz="2000" b="1" kern="0" dirty="0">
                <a:solidFill>
                  <a:sysClr val="windowText" lastClr="000000"/>
                </a:solidFill>
              </a:rPr>
              <a:t>Have Knowledge</a:t>
            </a:r>
          </a:p>
        </p:txBody>
      </p:sp>
      <p:sp>
        <p:nvSpPr>
          <p:cNvPr id="3" name="Pfeil nach unten 2"/>
          <p:cNvSpPr/>
          <p:nvPr/>
        </p:nvSpPr>
        <p:spPr>
          <a:xfrm rot="16200000">
            <a:off x="446828" y="3388872"/>
            <a:ext cx="380770" cy="430996"/>
          </a:xfrm>
          <a:prstGeom prst="downArrow">
            <a:avLst/>
          </a:prstGeom>
          <a:solidFill>
            <a:schemeClr val="accent4">
              <a:lumMod val="75000"/>
            </a:schemeClr>
          </a:solidFill>
          <a:ln w="12700" cap="sq"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solidFill>
                <a:srgbClr val="002060"/>
              </a:solidFill>
            </a:endParaRPr>
          </a:p>
        </p:txBody>
      </p:sp>
      <p:sp>
        <p:nvSpPr>
          <p:cNvPr id="10" name="TextBox 9"/>
          <p:cNvSpPr txBox="1"/>
          <p:nvPr/>
        </p:nvSpPr>
        <p:spPr>
          <a:xfrm>
            <a:off x="10151" y="5958882"/>
            <a:ext cx="983603" cy="830997"/>
          </a:xfrm>
          <a:prstGeom prst="rect">
            <a:avLst/>
          </a:prstGeom>
          <a:noFill/>
        </p:spPr>
        <p:txBody>
          <a:bodyPr wrap="square" rtlCol="0">
            <a:spAutoFit/>
          </a:bodyPr>
          <a:lstStyle/>
          <a:p>
            <a:r>
              <a:rPr lang="en-GB" sz="2400" kern="0" dirty="0">
                <a:solidFill>
                  <a:sysClr val="windowText" lastClr="000000"/>
                </a:solidFill>
              </a:rPr>
              <a:t>LEVEL 2</a:t>
            </a:r>
          </a:p>
        </p:txBody>
      </p:sp>
      <p:sp>
        <p:nvSpPr>
          <p:cNvPr id="37" name="TextBox 36"/>
          <p:cNvSpPr txBox="1"/>
          <p:nvPr/>
        </p:nvSpPr>
        <p:spPr>
          <a:xfrm>
            <a:off x="-10086" y="4892377"/>
            <a:ext cx="976934" cy="830997"/>
          </a:xfrm>
          <a:prstGeom prst="rect">
            <a:avLst/>
          </a:prstGeom>
          <a:noFill/>
        </p:spPr>
        <p:txBody>
          <a:bodyPr wrap="square" rtlCol="0">
            <a:spAutoFit/>
          </a:bodyPr>
          <a:lstStyle/>
          <a:p>
            <a:r>
              <a:rPr lang="en-GB" sz="2400" kern="0" dirty="0">
                <a:solidFill>
                  <a:sysClr val="windowText" lastClr="000000"/>
                </a:solidFill>
              </a:rPr>
              <a:t>LEVEL 3</a:t>
            </a:r>
          </a:p>
        </p:txBody>
      </p:sp>
      <p:sp>
        <p:nvSpPr>
          <p:cNvPr id="43" name="TextBox 42"/>
          <p:cNvSpPr txBox="1"/>
          <p:nvPr/>
        </p:nvSpPr>
        <p:spPr>
          <a:xfrm>
            <a:off x="-36101" y="4002503"/>
            <a:ext cx="944298" cy="830997"/>
          </a:xfrm>
          <a:prstGeom prst="rect">
            <a:avLst/>
          </a:prstGeom>
          <a:noFill/>
        </p:spPr>
        <p:txBody>
          <a:bodyPr wrap="square" rtlCol="0">
            <a:spAutoFit/>
          </a:bodyPr>
          <a:lstStyle/>
          <a:p>
            <a:r>
              <a:rPr lang="en-GB" sz="2400" kern="0" dirty="0">
                <a:solidFill>
                  <a:sysClr val="windowText" lastClr="000000"/>
                </a:solidFill>
              </a:rPr>
              <a:t>LEVEL 4</a:t>
            </a:r>
          </a:p>
        </p:txBody>
      </p:sp>
      <p:sp>
        <p:nvSpPr>
          <p:cNvPr id="11" name="TextBox 10"/>
          <p:cNvSpPr txBox="1"/>
          <p:nvPr/>
        </p:nvSpPr>
        <p:spPr>
          <a:xfrm>
            <a:off x="1904414" y="6543657"/>
            <a:ext cx="1254380" cy="307777"/>
          </a:xfrm>
          <a:prstGeom prst="rect">
            <a:avLst/>
          </a:prstGeom>
          <a:noFill/>
        </p:spPr>
        <p:txBody>
          <a:bodyPr wrap="square" rtlCol="0">
            <a:spAutoFit/>
          </a:bodyPr>
          <a:lstStyle/>
          <a:p>
            <a:r>
              <a:rPr lang="en-GB" sz="1400" kern="0" dirty="0">
                <a:solidFill>
                  <a:schemeClr val="bg1">
                    <a:lumMod val="75000"/>
                  </a:schemeClr>
                </a:solidFill>
              </a:rPr>
              <a:t>V1 06.02.16</a:t>
            </a:r>
          </a:p>
        </p:txBody>
      </p:sp>
      <p:sp>
        <p:nvSpPr>
          <p:cNvPr id="47" name="Textfeld 8"/>
          <p:cNvSpPr txBox="1"/>
          <p:nvPr/>
        </p:nvSpPr>
        <p:spPr>
          <a:xfrm>
            <a:off x="7673202" y="3936125"/>
            <a:ext cx="4360302" cy="1092607"/>
          </a:xfrm>
          <a:prstGeom prst="rect">
            <a:avLst/>
          </a:prstGeom>
          <a:noFill/>
          <a:ln w="28575">
            <a:solidFill>
              <a:schemeClr val="accent1"/>
            </a:solidFill>
          </a:ln>
        </p:spPr>
        <p:txBody>
          <a:bodyPr wrap="square" rtlCol="0">
            <a:spAutoFit/>
          </a:bodyPr>
          <a:lstStyle/>
          <a:p>
            <a:r>
              <a:rPr lang="en-GB" sz="1300" kern="0" dirty="0">
                <a:solidFill>
                  <a:sysClr val="windowText" lastClr="000000"/>
                </a:solidFill>
              </a:rPr>
              <a:t>Must be able to exercise self-management within the guidelines of fire protection contexts that are usually predictable, but are subject to change; supervise routine work of others, taking some responsibility for evaluation and improvement of fire protection activities</a:t>
            </a:r>
          </a:p>
        </p:txBody>
      </p:sp>
      <p:sp>
        <p:nvSpPr>
          <p:cNvPr id="48" name="Textfeld 8"/>
          <p:cNvSpPr txBox="1"/>
          <p:nvPr/>
        </p:nvSpPr>
        <p:spPr>
          <a:xfrm>
            <a:off x="7680602" y="5088142"/>
            <a:ext cx="4360301" cy="692497"/>
          </a:xfrm>
          <a:prstGeom prst="rect">
            <a:avLst/>
          </a:prstGeom>
          <a:noFill/>
          <a:ln w="28575">
            <a:solidFill>
              <a:schemeClr val="accent1"/>
            </a:solidFill>
          </a:ln>
        </p:spPr>
        <p:txBody>
          <a:bodyPr wrap="square" rtlCol="0">
            <a:spAutoFit/>
          </a:bodyPr>
          <a:lstStyle/>
          <a:p>
            <a:r>
              <a:rPr lang="en-GB" sz="1300" kern="0" dirty="0">
                <a:solidFill>
                  <a:sysClr val="windowText" lastClr="000000"/>
                </a:solidFill>
              </a:rPr>
              <a:t>Must be able to take responsibility for completion of tasks relevant to fire protection; adapt own behaviour to circumstances in solving problems</a:t>
            </a:r>
          </a:p>
        </p:txBody>
      </p:sp>
      <p:sp>
        <p:nvSpPr>
          <p:cNvPr id="50" name="TextBox 49"/>
          <p:cNvSpPr txBox="1"/>
          <p:nvPr/>
        </p:nvSpPr>
        <p:spPr>
          <a:xfrm>
            <a:off x="-22805" y="3030449"/>
            <a:ext cx="961632" cy="830997"/>
          </a:xfrm>
          <a:prstGeom prst="rect">
            <a:avLst/>
          </a:prstGeom>
          <a:noFill/>
        </p:spPr>
        <p:txBody>
          <a:bodyPr wrap="square" rtlCol="0">
            <a:spAutoFit/>
          </a:bodyPr>
          <a:lstStyle/>
          <a:p>
            <a:r>
              <a:rPr lang="en-GB" sz="2400" kern="0" dirty="0">
                <a:solidFill>
                  <a:sysClr val="windowText" lastClr="000000"/>
                </a:solidFill>
              </a:rPr>
              <a:t>LEVEL 5</a:t>
            </a:r>
          </a:p>
        </p:txBody>
      </p:sp>
      <p:sp>
        <p:nvSpPr>
          <p:cNvPr id="51" name="Textfeld 32"/>
          <p:cNvSpPr txBox="1"/>
          <p:nvPr/>
        </p:nvSpPr>
        <p:spPr>
          <a:xfrm>
            <a:off x="3962400" y="3093916"/>
            <a:ext cx="3452039" cy="892552"/>
          </a:xfrm>
          <a:prstGeom prst="rect">
            <a:avLst/>
          </a:prstGeom>
          <a:noFill/>
          <a:ln w="28575">
            <a:solidFill>
              <a:schemeClr val="accent1"/>
            </a:solidFill>
            <a:prstDash val="solid"/>
          </a:ln>
        </p:spPr>
        <p:txBody>
          <a:bodyPr wrap="square" rtlCol="0">
            <a:spAutoFit/>
          </a:bodyPr>
          <a:lstStyle/>
          <a:p>
            <a:r>
              <a:rPr lang="en-GB" sz="1300" kern="0" dirty="0">
                <a:solidFill>
                  <a:sysClr val="windowText" lastClr="000000"/>
                </a:solidFill>
              </a:rPr>
              <a:t>Must possess a comprehensive range of cognitive and practical skills required to develop creative solutions to abstract problems in a field of fire protection</a:t>
            </a:r>
          </a:p>
        </p:txBody>
      </p:sp>
      <p:sp>
        <p:nvSpPr>
          <p:cNvPr id="35" name="Textfeld 25"/>
          <p:cNvSpPr txBox="1"/>
          <p:nvPr/>
        </p:nvSpPr>
        <p:spPr>
          <a:xfrm>
            <a:off x="7680602" y="49164"/>
            <a:ext cx="4211112" cy="400110"/>
          </a:xfrm>
          <a:prstGeom prst="rect">
            <a:avLst/>
          </a:prstGeom>
          <a:noFill/>
          <a:ln w="38100">
            <a:solidFill>
              <a:schemeClr val="accent1"/>
            </a:solidFill>
          </a:ln>
        </p:spPr>
        <p:txBody>
          <a:bodyPr wrap="square" rtlCol="0">
            <a:spAutoFit/>
          </a:bodyPr>
          <a:lstStyle/>
          <a:p>
            <a:pPr algn="ctr"/>
            <a:r>
              <a:rPr lang="en-GB" sz="2000" b="1" kern="0" dirty="0">
                <a:solidFill>
                  <a:sysClr val="windowText" lastClr="000000"/>
                </a:solidFill>
              </a:rPr>
              <a:t>Exercise Attitudes/Behaviours</a:t>
            </a:r>
          </a:p>
        </p:txBody>
      </p:sp>
      <p:sp>
        <p:nvSpPr>
          <p:cNvPr id="36" name="Textfeld 25"/>
          <p:cNvSpPr txBox="1"/>
          <p:nvPr/>
        </p:nvSpPr>
        <p:spPr>
          <a:xfrm>
            <a:off x="4099120" y="49342"/>
            <a:ext cx="3212708" cy="400110"/>
          </a:xfrm>
          <a:prstGeom prst="rect">
            <a:avLst/>
          </a:prstGeom>
          <a:noFill/>
          <a:ln w="38100">
            <a:solidFill>
              <a:schemeClr val="accent1"/>
            </a:solidFill>
          </a:ln>
        </p:spPr>
        <p:txBody>
          <a:bodyPr wrap="square" rtlCol="0">
            <a:spAutoFit/>
          </a:bodyPr>
          <a:lstStyle/>
          <a:p>
            <a:pPr algn="ctr"/>
            <a:r>
              <a:rPr lang="en-GB" sz="2000" b="1" kern="0" dirty="0">
                <a:solidFill>
                  <a:sysClr val="windowText" lastClr="000000"/>
                </a:solidFill>
              </a:rPr>
              <a:t>Able to demonstrate Skills</a:t>
            </a:r>
          </a:p>
        </p:txBody>
      </p:sp>
      <p:sp>
        <p:nvSpPr>
          <p:cNvPr id="24" name="Pfeil nach unten 2"/>
          <p:cNvSpPr/>
          <p:nvPr/>
        </p:nvSpPr>
        <p:spPr>
          <a:xfrm rot="16200000">
            <a:off x="471239" y="4392123"/>
            <a:ext cx="380770" cy="429815"/>
          </a:xfrm>
          <a:prstGeom prst="downArrow">
            <a:avLst/>
          </a:prstGeom>
          <a:solidFill>
            <a:schemeClr val="accent4">
              <a:lumMod val="75000"/>
            </a:schemeClr>
          </a:solidFill>
          <a:ln w="12700" cap="sq"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solidFill>
                <a:srgbClr val="002060"/>
              </a:solidFill>
            </a:endParaRPr>
          </a:p>
        </p:txBody>
      </p:sp>
      <p:sp>
        <p:nvSpPr>
          <p:cNvPr id="25" name="Pfeil nach unten 2"/>
          <p:cNvSpPr/>
          <p:nvPr/>
        </p:nvSpPr>
        <p:spPr>
          <a:xfrm rot="16200000">
            <a:off x="476090" y="5283352"/>
            <a:ext cx="380770" cy="429815"/>
          </a:xfrm>
          <a:prstGeom prst="downArrow">
            <a:avLst/>
          </a:prstGeom>
          <a:solidFill>
            <a:schemeClr val="accent4">
              <a:lumMod val="75000"/>
            </a:schemeClr>
          </a:solidFill>
          <a:ln w="12700" cap="sq"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solidFill>
                <a:srgbClr val="002060"/>
              </a:solidFill>
            </a:endParaRPr>
          </a:p>
        </p:txBody>
      </p:sp>
      <p:sp>
        <p:nvSpPr>
          <p:cNvPr id="28" name="Pfeil nach unten 2"/>
          <p:cNvSpPr/>
          <p:nvPr/>
        </p:nvSpPr>
        <p:spPr>
          <a:xfrm rot="16200000">
            <a:off x="502904" y="6281469"/>
            <a:ext cx="380770" cy="429815"/>
          </a:xfrm>
          <a:prstGeom prst="downArrow">
            <a:avLst/>
          </a:prstGeom>
          <a:solidFill>
            <a:schemeClr val="accent4">
              <a:lumMod val="75000"/>
            </a:schemeClr>
          </a:solidFill>
          <a:ln w="12700" cap="sq"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solidFill>
                <a:srgbClr val="002060"/>
              </a:solidFill>
            </a:endParaRPr>
          </a:p>
        </p:txBody>
      </p:sp>
      <p:sp>
        <p:nvSpPr>
          <p:cNvPr id="29" name="TextBox 28"/>
          <p:cNvSpPr txBox="1"/>
          <p:nvPr/>
        </p:nvSpPr>
        <p:spPr>
          <a:xfrm>
            <a:off x="900623" y="1990843"/>
            <a:ext cx="2919279" cy="692497"/>
          </a:xfrm>
          <a:prstGeom prst="rect">
            <a:avLst/>
          </a:prstGeom>
          <a:noFill/>
          <a:ln w="28575">
            <a:solidFill>
              <a:schemeClr val="tx2">
                <a:lumMod val="60000"/>
                <a:lumOff val="40000"/>
              </a:schemeClr>
            </a:solidFill>
          </a:ln>
        </p:spPr>
        <p:txBody>
          <a:bodyPr wrap="square" rtlCol="0">
            <a:spAutoFit/>
          </a:bodyPr>
          <a:lstStyle/>
          <a:p>
            <a:r>
              <a:rPr lang="en-GB" sz="1300" dirty="0"/>
              <a:t>Must have advanced knowledge of a field of fire protection involving a critical understanding of theories and principles</a:t>
            </a:r>
          </a:p>
        </p:txBody>
      </p:sp>
      <p:sp>
        <p:nvSpPr>
          <p:cNvPr id="6" name="TextBox 5"/>
          <p:cNvSpPr txBox="1"/>
          <p:nvPr/>
        </p:nvSpPr>
        <p:spPr>
          <a:xfrm>
            <a:off x="3976370" y="1873367"/>
            <a:ext cx="3458209" cy="892552"/>
          </a:xfrm>
          <a:prstGeom prst="rect">
            <a:avLst/>
          </a:prstGeom>
          <a:noFill/>
          <a:ln w="28575">
            <a:solidFill>
              <a:schemeClr val="tx2">
                <a:lumMod val="60000"/>
                <a:lumOff val="40000"/>
              </a:schemeClr>
            </a:solidFill>
          </a:ln>
        </p:spPr>
        <p:txBody>
          <a:bodyPr wrap="square" rtlCol="0">
            <a:spAutoFit/>
          </a:bodyPr>
          <a:lstStyle/>
          <a:p>
            <a:r>
              <a:rPr lang="en-GB" sz="1300" dirty="0"/>
              <a:t>Must possess advanced skills, demonstrating mastery and innovation, required to solve complex and unpredictable problems in a specialised field of fire protection</a:t>
            </a:r>
          </a:p>
        </p:txBody>
      </p:sp>
      <p:sp>
        <p:nvSpPr>
          <p:cNvPr id="7" name="TextBox 6"/>
          <p:cNvSpPr txBox="1"/>
          <p:nvPr/>
        </p:nvSpPr>
        <p:spPr>
          <a:xfrm>
            <a:off x="7651002" y="1832146"/>
            <a:ext cx="4367701" cy="1092607"/>
          </a:xfrm>
          <a:prstGeom prst="rect">
            <a:avLst/>
          </a:prstGeom>
          <a:noFill/>
          <a:ln w="28575">
            <a:solidFill>
              <a:schemeClr val="tx2">
                <a:lumMod val="60000"/>
                <a:lumOff val="40000"/>
              </a:schemeClr>
            </a:solidFill>
          </a:ln>
        </p:spPr>
        <p:txBody>
          <a:bodyPr wrap="square" rtlCol="0">
            <a:spAutoFit/>
          </a:bodyPr>
          <a:lstStyle/>
          <a:p>
            <a:r>
              <a:rPr lang="en-GB" sz="1300" dirty="0"/>
              <a:t>Must be able to manage complex technical or professional activities or projects, taking responsibility for decision-making in unpredictable fire protection contexts; take responsibility for managing professional development of individuals and groups </a:t>
            </a:r>
          </a:p>
        </p:txBody>
      </p:sp>
      <p:sp>
        <p:nvSpPr>
          <p:cNvPr id="32" name="Pfeil nach unten 2"/>
          <p:cNvSpPr/>
          <p:nvPr/>
        </p:nvSpPr>
        <p:spPr>
          <a:xfrm rot="16200000" flipH="1">
            <a:off x="417818" y="2209276"/>
            <a:ext cx="381105" cy="429815"/>
          </a:xfrm>
          <a:prstGeom prst="downArrow">
            <a:avLst/>
          </a:prstGeom>
          <a:solidFill>
            <a:schemeClr val="accent4">
              <a:lumMod val="75000"/>
            </a:schemeClr>
          </a:solidFill>
          <a:ln w="12700" cap="sq"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solidFill>
                <a:srgbClr val="002060"/>
              </a:solidFill>
            </a:endParaRPr>
          </a:p>
        </p:txBody>
      </p:sp>
      <p:sp>
        <p:nvSpPr>
          <p:cNvPr id="34" name="TextBox 33"/>
          <p:cNvSpPr txBox="1"/>
          <p:nvPr/>
        </p:nvSpPr>
        <p:spPr>
          <a:xfrm>
            <a:off x="-29295" y="1844258"/>
            <a:ext cx="944298" cy="830997"/>
          </a:xfrm>
          <a:prstGeom prst="rect">
            <a:avLst/>
          </a:prstGeom>
          <a:noFill/>
        </p:spPr>
        <p:txBody>
          <a:bodyPr wrap="square" rtlCol="0">
            <a:spAutoFit/>
          </a:bodyPr>
          <a:lstStyle/>
          <a:p>
            <a:r>
              <a:rPr lang="en-GB" sz="2400" kern="0" dirty="0">
                <a:solidFill>
                  <a:sysClr val="windowText" lastClr="000000"/>
                </a:solidFill>
              </a:rPr>
              <a:t>LEVEL 6</a:t>
            </a:r>
          </a:p>
        </p:txBody>
      </p:sp>
      <p:sp>
        <p:nvSpPr>
          <p:cNvPr id="38" name="TextBox 37"/>
          <p:cNvSpPr txBox="1"/>
          <p:nvPr/>
        </p:nvSpPr>
        <p:spPr>
          <a:xfrm>
            <a:off x="876531" y="552953"/>
            <a:ext cx="2904132" cy="1292662"/>
          </a:xfrm>
          <a:prstGeom prst="rect">
            <a:avLst/>
          </a:prstGeom>
          <a:noFill/>
          <a:ln w="28575">
            <a:solidFill>
              <a:schemeClr val="tx2">
                <a:lumMod val="60000"/>
                <a:lumOff val="40000"/>
              </a:schemeClr>
            </a:solidFill>
          </a:ln>
        </p:spPr>
        <p:txBody>
          <a:bodyPr wrap="square" rtlCol="0">
            <a:spAutoFit/>
          </a:bodyPr>
          <a:lstStyle/>
          <a:p>
            <a:r>
              <a:rPr lang="en-GB" sz="1300" dirty="0"/>
              <a:t>Highly specialised knowledge, some of which is at the forefront of knowledge of fire protection, as the basis for original thinking and/or research; critical awareness of the boundaries of that knowledge</a:t>
            </a:r>
          </a:p>
        </p:txBody>
      </p:sp>
      <p:sp>
        <p:nvSpPr>
          <p:cNvPr id="5" name="Rectangle 4"/>
          <p:cNvSpPr/>
          <p:nvPr/>
        </p:nvSpPr>
        <p:spPr>
          <a:xfrm>
            <a:off x="4054027" y="652819"/>
            <a:ext cx="3323610" cy="892552"/>
          </a:xfrm>
          <a:prstGeom prst="rect">
            <a:avLst/>
          </a:prstGeom>
          <a:ln w="28575">
            <a:solidFill>
              <a:schemeClr val="tx2">
                <a:lumMod val="60000"/>
                <a:lumOff val="40000"/>
              </a:schemeClr>
            </a:solidFill>
          </a:ln>
        </p:spPr>
        <p:txBody>
          <a:bodyPr wrap="square">
            <a:spAutoFit/>
          </a:bodyPr>
          <a:lstStyle/>
          <a:p>
            <a:r>
              <a:rPr lang="en-GB" sz="1300" dirty="0"/>
              <a:t>Specialised problem-solving skills required in research and/or innovation in order to develop new knowledge and procedures and to integrate knowledge from different fields. </a:t>
            </a:r>
          </a:p>
        </p:txBody>
      </p:sp>
      <p:sp>
        <p:nvSpPr>
          <p:cNvPr id="39" name="Rectangle 38"/>
          <p:cNvSpPr/>
          <p:nvPr/>
        </p:nvSpPr>
        <p:spPr>
          <a:xfrm>
            <a:off x="7665802" y="569824"/>
            <a:ext cx="4352901" cy="1092607"/>
          </a:xfrm>
          <a:prstGeom prst="rect">
            <a:avLst/>
          </a:prstGeom>
          <a:ln w="28575">
            <a:solidFill>
              <a:schemeClr val="tx2">
                <a:lumMod val="60000"/>
                <a:lumOff val="40000"/>
              </a:schemeClr>
            </a:solidFill>
          </a:ln>
        </p:spPr>
        <p:txBody>
          <a:bodyPr wrap="square">
            <a:spAutoFit/>
          </a:bodyPr>
          <a:lstStyle/>
          <a:p>
            <a:r>
              <a:rPr lang="en-GB" sz="1300" dirty="0"/>
              <a:t>Manage and transform work or study contexts that are complex, unpredictable and require new strategic approaches ; take responsibility for contributing to professional knowledge and practice and/or for reviewing the strategic performance of teams</a:t>
            </a:r>
          </a:p>
        </p:txBody>
      </p:sp>
      <p:sp>
        <p:nvSpPr>
          <p:cNvPr id="41" name="TextBox 40"/>
          <p:cNvSpPr txBox="1"/>
          <p:nvPr/>
        </p:nvSpPr>
        <p:spPr>
          <a:xfrm>
            <a:off x="8116" y="814867"/>
            <a:ext cx="944298" cy="830997"/>
          </a:xfrm>
          <a:prstGeom prst="rect">
            <a:avLst/>
          </a:prstGeom>
          <a:noFill/>
        </p:spPr>
        <p:txBody>
          <a:bodyPr wrap="square" rtlCol="0">
            <a:spAutoFit/>
          </a:bodyPr>
          <a:lstStyle/>
          <a:p>
            <a:r>
              <a:rPr lang="en-GB" sz="2400" kern="0" dirty="0">
                <a:solidFill>
                  <a:sysClr val="windowText" lastClr="000000"/>
                </a:solidFill>
              </a:rPr>
              <a:t>LEVEL 7</a:t>
            </a:r>
          </a:p>
        </p:txBody>
      </p:sp>
      <p:sp>
        <p:nvSpPr>
          <p:cNvPr id="42" name="Pfeil nach unten 2"/>
          <p:cNvSpPr/>
          <p:nvPr/>
        </p:nvSpPr>
        <p:spPr>
          <a:xfrm rot="16200000">
            <a:off x="397601" y="1204524"/>
            <a:ext cx="381529" cy="429815"/>
          </a:xfrm>
          <a:prstGeom prst="downArrow">
            <a:avLst/>
          </a:prstGeom>
          <a:solidFill>
            <a:schemeClr val="accent4">
              <a:lumMod val="75000"/>
            </a:schemeClr>
          </a:solidFill>
          <a:ln w="12700" cap="sq"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solidFill>
                <a:srgbClr val="002060"/>
              </a:solidFill>
            </a:endParaRPr>
          </a:p>
        </p:txBody>
      </p:sp>
    </p:spTree>
    <p:extLst>
      <p:ext uri="{BB962C8B-B14F-4D97-AF65-F5344CB8AC3E}">
        <p14:creationId xmlns:p14="http://schemas.microsoft.com/office/powerpoint/2010/main" val="3114476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Moving on to look at the Levels of each CFPA-E qualification, the aim was to : </a:t>
            </a:r>
          </a:p>
        </p:txBody>
      </p:sp>
      <p:sp>
        <p:nvSpPr>
          <p:cNvPr id="3" name="Content Placeholder 2"/>
          <p:cNvSpPr>
            <a:spLocks noGrp="1"/>
          </p:cNvSpPr>
          <p:nvPr>
            <p:ph idx="1"/>
          </p:nvPr>
        </p:nvSpPr>
        <p:spPr/>
        <p:txBody>
          <a:bodyPr>
            <a:normAutofit fontScale="92500" lnSpcReduction="10000"/>
          </a:bodyPr>
          <a:lstStyle/>
          <a:p>
            <a:pPr lvl="0"/>
            <a:r>
              <a:rPr lang="en-GB" dirty="0"/>
              <a:t>make it possible for everyone to understand the relationships between different qualifications. </a:t>
            </a:r>
          </a:p>
          <a:p>
            <a:pPr lvl="0"/>
            <a:r>
              <a:rPr lang="en-GB" dirty="0"/>
              <a:t>to identify pathways and progression routes relevant to roles in the sector</a:t>
            </a:r>
          </a:p>
          <a:p>
            <a:pPr marL="0" lvl="0" indent="0">
              <a:buNone/>
            </a:pPr>
            <a:r>
              <a:rPr lang="en-GB" b="1" dirty="0">
                <a:solidFill>
                  <a:schemeClr val="accent1">
                    <a:lumMod val="50000"/>
                  </a:schemeClr>
                </a:solidFill>
              </a:rPr>
              <a:t>OUTCOMES:</a:t>
            </a:r>
          </a:p>
          <a:p>
            <a:r>
              <a:rPr lang="en-GB" b="1" dirty="0">
                <a:solidFill>
                  <a:schemeClr val="accent1">
                    <a:lumMod val="50000"/>
                  </a:schemeClr>
                </a:solidFill>
              </a:rPr>
              <a:t>Completion of the work previously started by the TC, adding groupings for Security and Fire Safety to those already completed </a:t>
            </a:r>
          </a:p>
          <a:p>
            <a:r>
              <a:rPr lang="en-GB" b="1" dirty="0">
                <a:solidFill>
                  <a:schemeClr val="accent1">
                    <a:lumMod val="50000"/>
                  </a:schemeClr>
                </a:solidFill>
              </a:rPr>
              <a:t>Extending the content of groupings in order to reduce the number of groups</a:t>
            </a:r>
          </a:p>
          <a:p>
            <a:r>
              <a:rPr lang="en-GB" b="1" dirty="0">
                <a:solidFill>
                  <a:schemeClr val="accent1">
                    <a:lumMod val="50000"/>
                  </a:schemeClr>
                </a:solidFill>
              </a:rPr>
              <a:t>Levelling of each qualification against our established framework</a:t>
            </a:r>
          </a:p>
          <a:p>
            <a:r>
              <a:rPr lang="en-GB" b="1" dirty="0">
                <a:solidFill>
                  <a:schemeClr val="accent1">
                    <a:lumMod val="50000"/>
                  </a:schemeClr>
                </a:solidFill>
              </a:rPr>
              <a:t>Redesign of the course descriptors for each qualification </a:t>
            </a:r>
          </a:p>
          <a:p>
            <a:pPr marL="0" lvl="0" indent="0">
              <a:buNone/>
            </a:pPr>
            <a:endParaRPr lang="en-GB" dirty="0"/>
          </a:p>
          <a:p>
            <a:endParaRPr lang="en-GB" dirty="0"/>
          </a:p>
        </p:txBody>
      </p:sp>
    </p:spTree>
    <p:extLst>
      <p:ext uri="{BB962C8B-B14F-4D97-AF65-F5344CB8AC3E}">
        <p14:creationId xmlns:p14="http://schemas.microsoft.com/office/powerpoint/2010/main" val="1010786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6041956" y="2799857"/>
            <a:ext cx="3475761" cy="307777"/>
          </a:xfrm>
          <a:prstGeom prst="rect">
            <a:avLst/>
          </a:prstGeom>
          <a:noFill/>
          <a:ln w="28575">
            <a:solidFill>
              <a:srgbClr val="FF0000"/>
            </a:solidFill>
          </a:ln>
        </p:spPr>
        <p:txBody>
          <a:bodyPr wrap="square" rtlCol="0">
            <a:spAutoFit/>
          </a:bodyPr>
          <a:lstStyle/>
          <a:p>
            <a:pPr algn="ctr"/>
            <a:r>
              <a:rPr lang="en-GB" sz="1400" dirty="0"/>
              <a:t>1.11 Risk Management of Technical Safety 30</a:t>
            </a:r>
          </a:p>
        </p:txBody>
      </p:sp>
      <p:sp>
        <p:nvSpPr>
          <p:cNvPr id="9" name="Textfeld 8"/>
          <p:cNvSpPr txBox="1"/>
          <p:nvPr/>
        </p:nvSpPr>
        <p:spPr>
          <a:xfrm>
            <a:off x="6025242" y="2253621"/>
            <a:ext cx="3492475" cy="307777"/>
          </a:xfrm>
          <a:prstGeom prst="rect">
            <a:avLst/>
          </a:prstGeom>
          <a:noFill/>
          <a:ln w="28575">
            <a:solidFill>
              <a:srgbClr val="FF0000"/>
            </a:solidFill>
          </a:ln>
        </p:spPr>
        <p:txBody>
          <a:bodyPr wrap="square" rtlCol="0">
            <a:spAutoFit/>
          </a:bodyPr>
          <a:lstStyle/>
          <a:p>
            <a:pPr algn="ctr"/>
            <a:r>
              <a:rPr lang="en-GB" sz="1400" dirty="0"/>
              <a:t>1.10 Risk Management of Natural Hazards  30</a:t>
            </a:r>
          </a:p>
        </p:txBody>
      </p:sp>
      <p:sp>
        <p:nvSpPr>
          <p:cNvPr id="15" name="Textfeld 14"/>
          <p:cNvSpPr txBox="1"/>
          <p:nvPr/>
        </p:nvSpPr>
        <p:spPr>
          <a:xfrm>
            <a:off x="3287134" y="188640"/>
            <a:ext cx="6069610" cy="369332"/>
          </a:xfrm>
          <a:prstGeom prst="rect">
            <a:avLst/>
          </a:prstGeom>
          <a:noFill/>
        </p:spPr>
        <p:txBody>
          <a:bodyPr wrap="none" rtlCol="0">
            <a:spAutoFit/>
          </a:bodyPr>
          <a:lstStyle/>
          <a:p>
            <a:r>
              <a:rPr lang="en-GB" b="1" dirty="0"/>
              <a:t>CFPA-Europe qualification framework for Risk Management </a:t>
            </a:r>
          </a:p>
        </p:txBody>
      </p:sp>
      <p:sp>
        <p:nvSpPr>
          <p:cNvPr id="18" name="Textfeld 17"/>
          <p:cNvSpPr txBox="1"/>
          <p:nvPr/>
        </p:nvSpPr>
        <p:spPr>
          <a:xfrm>
            <a:off x="5231905" y="6453337"/>
            <a:ext cx="1705275" cy="307777"/>
          </a:xfrm>
          <a:prstGeom prst="rect">
            <a:avLst/>
          </a:prstGeom>
          <a:noFill/>
          <a:ln w="28575">
            <a:solidFill>
              <a:srgbClr val="FF0000"/>
            </a:solidFill>
          </a:ln>
        </p:spPr>
        <p:txBody>
          <a:bodyPr wrap="none" rtlCol="0">
            <a:spAutoFit/>
          </a:bodyPr>
          <a:lstStyle/>
          <a:p>
            <a:r>
              <a:rPr lang="en-GB" sz="1400"/>
              <a:t>Existing CFPA Course</a:t>
            </a:r>
          </a:p>
        </p:txBody>
      </p:sp>
      <p:sp>
        <p:nvSpPr>
          <p:cNvPr id="2" name="Textfeld 1"/>
          <p:cNvSpPr txBox="1"/>
          <p:nvPr/>
        </p:nvSpPr>
        <p:spPr>
          <a:xfrm>
            <a:off x="354378" y="283487"/>
            <a:ext cx="1440160" cy="307777"/>
          </a:xfrm>
          <a:prstGeom prst="rect">
            <a:avLst/>
          </a:prstGeom>
          <a:noFill/>
        </p:spPr>
        <p:txBody>
          <a:bodyPr wrap="square" rtlCol="0">
            <a:spAutoFit/>
          </a:bodyPr>
          <a:lstStyle/>
          <a:p>
            <a:r>
              <a:rPr lang="en-GB" sz="1400" b="1" dirty="0">
                <a:solidFill>
                  <a:srgbClr val="002060"/>
                </a:solidFill>
              </a:rPr>
              <a:t>Target group:</a:t>
            </a:r>
          </a:p>
        </p:txBody>
      </p:sp>
      <p:sp>
        <p:nvSpPr>
          <p:cNvPr id="26" name="Textfeld 25"/>
          <p:cNvSpPr txBox="1"/>
          <p:nvPr/>
        </p:nvSpPr>
        <p:spPr>
          <a:xfrm>
            <a:off x="2805028" y="2974664"/>
            <a:ext cx="2975286" cy="307777"/>
          </a:xfrm>
          <a:prstGeom prst="rect">
            <a:avLst/>
          </a:prstGeom>
          <a:noFill/>
          <a:ln w="28575">
            <a:solidFill>
              <a:srgbClr val="FF0000"/>
            </a:solidFill>
          </a:ln>
        </p:spPr>
        <p:txBody>
          <a:bodyPr wrap="square" rtlCol="0">
            <a:spAutoFit/>
          </a:bodyPr>
          <a:lstStyle/>
          <a:p>
            <a:r>
              <a:rPr lang="en-GB" sz="1400" dirty="0"/>
              <a:t>1.4 Fire Risk Assessment 30   </a:t>
            </a:r>
          </a:p>
        </p:txBody>
      </p:sp>
      <p:sp>
        <p:nvSpPr>
          <p:cNvPr id="36" name="Textfeld 35"/>
          <p:cNvSpPr txBox="1"/>
          <p:nvPr/>
        </p:nvSpPr>
        <p:spPr>
          <a:xfrm>
            <a:off x="331796" y="2351891"/>
            <a:ext cx="1961037" cy="1200329"/>
          </a:xfrm>
          <a:prstGeom prst="rect">
            <a:avLst/>
          </a:prstGeom>
          <a:noFill/>
        </p:spPr>
        <p:txBody>
          <a:bodyPr wrap="square" rtlCol="0">
            <a:spAutoFit/>
          </a:bodyPr>
          <a:lstStyle/>
          <a:p>
            <a:r>
              <a:rPr lang="en-GB" sz="1200" dirty="0">
                <a:solidFill>
                  <a:srgbClr val="002060"/>
                </a:solidFill>
              </a:rPr>
              <a:t>Executive and middle manager; specialists; safety managers; risk and consulting engineers; underwriters; consultants of insurers</a:t>
            </a:r>
          </a:p>
        </p:txBody>
      </p:sp>
      <p:sp>
        <p:nvSpPr>
          <p:cNvPr id="44" name="Textfeld 43"/>
          <p:cNvSpPr txBox="1"/>
          <p:nvPr/>
        </p:nvSpPr>
        <p:spPr>
          <a:xfrm>
            <a:off x="2810292" y="2612080"/>
            <a:ext cx="2970022" cy="307777"/>
          </a:xfrm>
          <a:prstGeom prst="rect">
            <a:avLst/>
          </a:prstGeom>
          <a:noFill/>
          <a:ln w="28575">
            <a:solidFill>
              <a:srgbClr val="FF0000"/>
            </a:solidFill>
          </a:ln>
        </p:spPr>
        <p:txBody>
          <a:bodyPr wrap="square" rtlCol="0">
            <a:spAutoFit/>
          </a:bodyPr>
          <a:lstStyle/>
          <a:p>
            <a:r>
              <a:rPr lang="en-GB" sz="1400" dirty="0"/>
              <a:t>1.3 Fire Risk Management 30 </a:t>
            </a:r>
          </a:p>
        </p:txBody>
      </p:sp>
      <p:sp>
        <p:nvSpPr>
          <p:cNvPr id="45" name="Textfeld 44"/>
          <p:cNvSpPr txBox="1"/>
          <p:nvPr/>
        </p:nvSpPr>
        <p:spPr>
          <a:xfrm>
            <a:off x="7199037" y="6462629"/>
            <a:ext cx="1837426" cy="307777"/>
          </a:xfrm>
          <a:prstGeom prst="rect">
            <a:avLst/>
          </a:prstGeom>
          <a:noFill/>
          <a:ln w="28575">
            <a:solidFill>
              <a:schemeClr val="tx1"/>
            </a:solidFill>
            <a:prstDash val="sysDash"/>
          </a:ln>
        </p:spPr>
        <p:txBody>
          <a:bodyPr wrap="none" rtlCol="0">
            <a:spAutoFit/>
          </a:bodyPr>
          <a:lstStyle/>
          <a:p>
            <a:r>
              <a:rPr lang="en-GB" sz="1400"/>
              <a:t>Proposed CFPA Course</a:t>
            </a:r>
          </a:p>
        </p:txBody>
      </p:sp>
      <p:sp>
        <p:nvSpPr>
          <p:cNvPr id="46" name="Textfeld 45"/>
          <p:cNvSpPr txBox="1"/>
          <p:nvPr/>
        </p:nvSpPr>
        <p:spPr>
          <a:xfrm>
            <a:off x="9227126" y="6462629"/>
            <a:ext cx="1341778" cy="307777"/>
          </a:xfrm>
          <a:prstGeom prst="rect">
            <a:avLst/>
          </a:prstGeom>
          <a:noFill/>
          <a:ln w="28575">
            <a:noFill/>
            <a:prstDash val="sysDash"/>
          </a:ln>
        </p:spPr>
        <p:txBody>
          <a:bodyPr wrap="none" rtlCol="0">
            <a:spAutoFit/>
          </a:bodyPr>
          <a:lstStyle/>
          <a:p>
            <a:r>
              <a:rPr lang="en-GB" sz="1400" dirty="0"/>
              <a:t>No CFPA Course</a:t>
            </a:r>
          </a:p>
        </p:txBody>
      </p:sp>
      <p:sp>
        <p:nvSpPr>
          <p:cNvPr id="3" name="Pfeil nach unten 2"/>
          <p:cNvSpPr/>
          <p:nvPr/>
        </p:nvSpPr>
        <p:spPr>
          <a:xfrm rot="10800000" flipH="1">
            <a:off x="2575336" y="1080750"/>
            <a:ext cx="144016" cy="5256584"/>
          </a:xfrm>
          <a:prstGeom prst="downArrow">
            <a:avLst/>
          </a:prstGeom>
          <a:solidFill>
            <a:schemeClr val="accent4">
              <a:lumMod val="75000"/>
            </a:schemeClr>
          </a:solidFill>
          <a:ln w="12700" cap="sq"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2060"/>
              </a:solidFill>
            </a:endParaRPr>
          </a:p>
        </p:txBody>
      </p:sp>
      <p:sp>
        <p:nvSpPr>
          <p:cNvPr id="17" name="Textfeld 16"/>
          <p:cNvSpPr txBox="1"/>
          <p:nvPr/>
        </p:nvSpPr>
        <p:spPr>
          <a:xfrm>
            <a:off x="2098428" y="638170"/>
            <a:ext cx="3532991" cy="307777"/>
          </a:xfrm>
          <a:prstGeom prst="rect">
            <a:avLst/>
          </a:prstGeom>
          <a:noFill/>
        </p:spPr>
        <p:txBody>
          <a:bodyPr wrap="square" rtlCol="0">
            <a:spAutoFit/>
          </a:bodyPr>
          <a:lstStyle/>
          <a:p>
            <a:r>
              <a:rPr lang="en-GB" sz="1400" b="1" dirty="0"/>
              <a:t>Level of qualification</a:t>
            </a:r>
          </a:p>
        </p:txBody>
      </p:sp>
      <p:sp>
        <p:nvSpPr>
          <p:cNvPr id="31" name="Textfeld 35"/>
          <p:cNvSpPr txBox="1"/>
          <p:nvPr/>
        </p:nvSpPr>
        <p:spPr>
          <a:xfrm>
            <a:off x="287251" y="3791713"/>
            <a:ext cx="2360092" cy="1554272"/>
          </a:xfrm>
          <a:prstGeom prst="rect">
            <a:avLst/>
          </a:prstGeom>
          <a:noFill/>
        </p:spPr>
        <p:txBody>
          <a:bodyPr wrap="square" rtlCol="0">
            <a:spAutoFit/>
          </a:bodyPr>
          <a:lstStyle/>
          <a:p>
            <a:r>
              <a:rPr lang="en-GB" sz="1200" dirty="0">
                <a:solidFill>
                  <a:srgbClr val="002060"/>
                </a:solidFill>
              </a:rPr>
              <a:t>Safety planners; fire safety/protection managers; advisors, consultants; risk engineers; contractors; insurers; install,  design, control/monitor,</a:t>
            </a:r>
            <a:br>
              <a:rPr lang="en-GB" sz="1200" dirty="0">
                <a:solidFill>
                  <a:srgbClr val="002060"/>
                </a:solidFill>
              </a:rPr>
            </a:br>
            <a:r>
              <a:rPr lang="en-GB" sz="1200" dirty="0">
                <a:solidFill>
                  <a:srgbClr val="002060"/>
                </a:solidFill>
              </a:rPr>
              <a:t>maintenance companies; inspectors; surveyors</a:t>
            </a:r>
          </a:p>
          <a:p>
            <a:endParaRPr lang="en-GB" sz="1100" dirty="0">
              <a:solidFill>
                <a:srgbClr val="002060"/>
              </a:solidFill>
            </a:endParaRPr>
          </a:p>
        </p:txBody>
      </p:sp>
      <p:sp>
        <p:nvSpPr>
          <p:cNvPr id="35" name="Textfeld 43"/>
          <p:cNvSpPr txBox="1"/>
          <p:nvPr/>
        </p:nvSpPr>
        <p:spPr>
          <a:xfrm>
            <a:off x="2805028" y="2241542"/>
            <a:ext cx="2975286" cy="307777"/>
          </a:xfrm>
          <a:prstGeom prst="rect">
            <a:avLst/>
          </a:prstGeom>
          <a:noFill/>
          <a:ln w="28575">
            <a:solidFill>
              <a:srgbClr val="FF0000"/>
            </a:solidFill>
          </a:ln>
        </p:spPr>
        <p:txBody>
          <a:bodyPr wrap="square" rtlCol="0">
            <a:spAutoFit/>
          </a:bodyPr>
          <a:lstStyle/>
          <a:p>
            <a:pPr algn="ctr"/>
            <a:r>
              <a:rPr lang="en-GB" sz="1400" dirty="0"/>
              <a:t>1.26 Business Continuity Planning  12 </a:t>
            </a:r>
          </a:p>
        </p:txBody>
      </p:sp>
      <p:sp>
        <p:nvSpPr>
          <p:cNvPr id="37" name="Textfeld 45"/>
          <p:cNvSpPr txBox="1"/>
          <p:nvPr/>
        </p:nvSpPr>
        <p:spPr>
          <a:xfrm>
            <a:off x="6041955" y="4305314"/>
            <a:ext cx="3565644" cy="307777"/>
          </a:xfrm>
          <a:prstGeom prst="rect">
            <a:avLst/>
          </a:prstGeom>
          <a:noFill/>
          <a:ln w="28575">
            <a:noFill/>
            <a:prstDash val="sysDash"/>
          </a:ln>
        </p:spPr>
        <p:txBody>
          <a:bodyPr wrap="square" rtlCol="0">
            <a:spAutoFit/>
          </a:bodyPr>
          <a:lstStyle/>
          <a:p>
            <a:r>
              <a:rPr lang="en-GB" sz="1400" dirty="0"/>
              <a:t>Special Hazard and Processes Risk Assessment</a:t>
            </a:r>
          </a:p>
        </p:txBody>
      </p:sp>
      <p:sp>
        <p:nvSpPr>
          <p:cNvPr id="4" name="TextBox 3"/>
          <p:cNvSpPr txBox="1"/>
          <p:nvPr/>
        </p:nvSpPr>
        <p:spPr>
          <a:xfrm>
            <a:off x="2857030" y="5139648"/>
            <a:ext cx="2923284" cy="523220"/>
          </a:xfrm>
          <a:prstGeom prst="rect">
            <a:avLst/>
          </a:prstGeom>
          <a:noFill/>
          <a:ln w="28575">
            <a:solidFill>
              <a:srgbClr val="FF0000"/>
            </a:solidFill>
          </a:ln>
        </p:spPr>
        <p:txBody>
          <a:bodyPr wrap="square" rtlCol="0">
            <a:spAutoFit/>
          </a:bodyPr>
          <a:lstStyle/>
          <a:p>
            <a:r>
              <a:rPr lang="en-GB" sz="1400" dirty="0"/>
              <a:t>1.15 Explosion (Prevention and Protection) 12</a:t>
            </a:r>
          </a:p>
        </p:txBody>
      </p:sp>
      <p:sp>
        <p:nvSpPr>
          <p:cNvPr id="21" name="TextBox 20"/>
          <p:cNvSpPr txBox="1"/>
          <p:nvPr/>
        </p:nvSpPr>
        <p:spPr>
          <a:xfrm>
            <a:off x="2858694" y="4172300"/>
            <a:ext cx="2921620" cy="523220"/>
          </a:xfrm>
          <a:prstGeom prst="rect">
            <a:avLst/>
          </a:prstGeom>
          <a:noFill/>
          <a:ln w="28575">
            <a:solidFill>
              <a:srgbClr val="FF0000"/>
            </a:solidFill>
          </a:ln>
        </p:spPr>
        <p:txBody>
          <a:bodyPr wrap="square" rtlCol="0">
            <a:spAutoFit/>
          </a:bodyPr>
          <a:lstStyle/>
          <a:p>
            <a:r>
              <a:rPr lang="en-GB" sz="1400" dirty="0"/>
              <a:t>1.16 Classification of Explosive Hazardous Areas 12</a:t>
            </a:r>
          </a:p>
        </p:txBody>
      </p:sp>
      <p:sp>
        <p:nvSpPr>
          <p:cNvPr id="22" name="TextBox 21"/>
          <p:cNvSpPr txBox="1"/>
          <p:nvPr/>
        </p:nvSpPr>
        <p:spPr>
          <a:xfrm>
            <a:off x="2857030" y="3721265"/>
            <a:ext cx="2923284" cy="307777"/>
          </a:xfrm>
          <a:prstGeom prst="rect">
            <a:avLst/>
          </a:prstGeom>
          <a:noFill/>
          <a:ln w="28575">
            <a:solidFill>
              <a:srgbClr val="FF0000"/>
            </a:solidFill>
          </a:ln>
        </p:spPr>
        <p:txBody>
          <a:bodyPr wrap="square" rtlCol="0">
            <a:spAutoFit/>
          </a:bodyPr>
          <a:lstStyle/>
          <a:p>
            <a:r>
              <a:rPr lang="en-GB" sz="1400" dirty="0"/>
              <a:t>1.8 Explosion Protection Manager  30</a:t>
            </a:r>
          </a:p>
        </p:txBody>
      </p:sp>
      <p:sp>
        <p:nvSpPr>
          <p:cNvPr id="23" name="Textfeld 43"/>
          <p:cNvSpPr txBox="1"/>
          <p:nvPr/>
        </p:nvSpPr>
        <p:spPr>
          <a:xfrm>
            <a:off x="6033598" y="1511891"/>
            <a:ext cx="3492475" cy="307777"/>
          </a:xfrm>
          <a:prstGeom prst="rect">
            <a:avLst/>
          </a:prstGeom>
          <a:noFill/>
          <a:ln w="28575">
            <a:solidFill>
              <a:srgbClr val="FF0000"/>
            </a:solidFill>
          </a:ln>
        </p:spPr>
        <p:txBody>
          <a:bodyPr wrap="square" rtlCol="0">
            <a:spAutoFit/>
          </a:bodyPr>
          <a:lstStyle/>
          <a:p>
            <a:r>
              <a:rPr lang="en-GB" sz="1400" dirty="0"/>
              <a:t>1.37 Fire Investigation 30 </a:t>
            </a:r>
          </a:p>
        </p:txBody>
      </p:sp>
      <p:sp>
        <p:nvSpPr>
          <p:cNvPr id="24" name="Textfeld 43"/>
          <p:cNvSpPr txBox="1"/>
          <p:nvPr/>
        </p:nvSpPr>
        <p:spPr>
          <a:xfrm>
            <a:off x="6018077" y="3732520"/>
            <a:ext cx="3462986" cy="307777"/>
          </a:xfrm>
          <a:prstGeom prst="rect">
            <a:avLst/>
          </a:prstGeom>
          <a:noFill/>
          <a:ln w="28575">
            <a:solidFill>
              <a:srgbClr val="FF0000"/>
            </a:solidFill>
          </a:ln>
        </p:spPr>
        <p:txBody>
          <a:bodyPr wrap="square" rtlCol="0">
            <a:spAutoFit/>
          </a:bodyPr>
          <a:lstStyle/>
          <a:p>
            <a:r>
              <a:rPr lang="en-GB" sz="1400" dirty="0"/>
              <a:t>1.12 Principles of Fire Safety Engineering   30 </a:t>
            </a:r>
          </a:p>
        </p:txBody>
      </p:sp>
      <p:sp>
        <p:nvSpPr>
          <p:cNvPr id="25" name="Textfeld 43"/>
          <p:cNvSpPr txBox="1"/>
          <p:nvPr/>
        </p:nvSpPr>
        <p:spPr>
          <a:xfrm>
            <a:off x="2805028" y="1505437"/>
            <a:ext cx="2975286" cy="523220"/>
          </a:xfrm>
          <a:prstGeom prst="rect">
            <a:avLst/>
          </a:prstGeom>
          <a:noFill/>
          <a:ln w="28575">
            <a:solidFill>
              <a:srgbClr val="FF0000"/>
            </a:solidFill>
          </a:ln>
        </p:spPr>
        <p:txBody>
          <a:bodyPr wrap="square" rtlCol="0">
            <a:spAutoFit/>
          </a:bodyPr>
          <a:lstStyle/>
          <a:p>
            <a:r>
              <a:rPr lang="en-GB" sz="1400" dirty="0"/>
              <a:t>1.7 Performance Based Design for Fire Safety  90</a:t>
            </a:r>
          </a:p>
        </p:txBody>
      </p:sp>
      <p:cxnSp>
        <p:nvCxnSpPr>
          <p:cNvPr id="6" name="Straight Connector 5"/>
          <p:cNvCxnSpPr/>
          <p:nvPr/>
        </p:nvCxnSpPr>
        <p:spPr>
          <a:xfrm>
            <a:off x="2674390" y="3453403"/>
            <a:ext cx="6735131" cy="0"/>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a:xfrm>
            <a:off x="2687166" y="2165437"/>
            <a:ext cx="6601435" cy="0"/>
          </a:xfrm>
          <a:prstGeom prst="line">
            <a:avLst/>
          </a:prstGeom>
        </p:spPr>
        <p:style>
          <a:lnRef idx="2">
            <a:schemeClr val="dk1"/>
          </a:lnRef>
          <a:fillRef idx="0">
            <a:schemeClr val="dk1"/>
          </a:fillRef>
          <a:effectRef idx="1">
            <a:schemeClr val="dk1"/>
          </a:effectRef>
          <a:fontRef idx="minor">
            <a:schemeClr val="tx1"/>
          </a:fontRef>
        </p:style>
      </p:cxnSp>
      <p:sp>
        <p:nvSpPr>
          <p:cNvPr id="32" name="TextBox 31"/>
          <p:cNvSpPr txBox="1"/>
          <p:nvPr/>
        </p:nvSpPr>
        <p:spPr>
          <a:xfrm>
            <a:off x="1761484" y="1037037"/>
            <a:ext cx="1393596" cy="369332"/>
          </a:xfrm>
          <a:prstGeom prst="rect">
            <a:avLst/>
          </a:prstGeom>
          <a:noFill/>
        </p:spPr>
        <p:txBody>
          <a:bodyPr wrap="square" rtlCol="0">
            <a:spAutoFit/>
          </a:bodyPr>
          <a:lstStyle/>
          <a:p>
            <a:endParaRPr lang="en-GB" dirty="0"/>
          </a:p>
        </p:txBody>
      </p:sp>
      <p:sp>
        <p:nvSpPr>
          <p:cNvPr id="33" name="TextBox 32"/>
          <p:cNvSpPr txBox="1"/>
          <p:nvPr/>
        </p:nvSpPr>
        <p:spPr>
          <a:xfrm>
            <a:off x="331796" y="2112655"/>
            <a:ext cx="1393596" cy="369332"/>
          </a:xfrm>
          <a:prstGeom prst="rect">
            <a:avLst/>
          </a:prstGeom>
          <a:noFill/>
        </p:spPr>
        <p:txBody>
          <a:bodyPr wrap="square" rtlCol="0">
            <a:spAutoFit/>
          </a:bodyPr>
          <a:lstStyle/>
          <a:p>
            <a:r>
              <a:rPr lang="en-GB" dirty="0"/>
              <a:t>LEVEL 4</a:t>
            </a:r>
          </a:p>
        </p:txBody>
      </p:sp>
      <p:sp>
        <p:nvSpPr>
          <p:cNvPr id="34" name="TextBox 33"/>
          <p:cNvSpPr txBox="1"/>
          <p:nvPr/>
        </p:nvSpPr>
        <p:spPr>
          <a:xfrm>
            <a:off x="287251" y="3509797"/>
            <a:ext cx="1393596" cy="369332"/>
          </a:xfrm>
          <a:prstGeom prst="rect">
            <a:avLst/>
          </a:prstGeom>
          <a:noFill/>
        </p:spPr>
        <p:txBody>
          <a:bodyPr wrap="square" rtlCol="0">
            <a:spAutoFit/>
          </a:bodyPr>
          <a:lstStyle/>
          <a:p>
            <a:r>
              <a:rPr lang="en-GB" dirty="0"/>
              <a:t>LEVEL 3</a:t>
            </a:r>
          </a:p>
        </p:txBody>
      </p:sp>
      <p:sp>
        <p:nvSpPr>
          <p:cNvPr id="40" name="TextBox 39"/>
          <p:cNvSpPr txBox="1"/>
          <p:nvPr/>
        </p:nvSpPr>
        <p:spPr>
          <a:xfrm>
            <a:off x="322735" y="816623"/>
            <a:ext cx="1393596" cy="369332"/>
          </a:xfrm>
          <a:prstGeom prst="rect">
            <a:avLst/>
          </a:prstGeom>
          <a:noFill/>
        </p:spPr>
        <p:txBody>
          <a:bodyPr wrap="square" rtlCol="0">
            <a:spAutoFit/>
          </a:bodyPr>
          <a:lstStyle/>
          <a:p>
            <a:r>
              <a:rPr lang="en-GB" dirty="0"/>
              <a:t>LEVEL 5</a:t>
            </a:r>
          </a:p>
        </p:txBody>
      </p:sp>
      <p:sp>
        <p:nvSpPr>
          <p:cNvPr id="41" name="Textfeld 35"/>
          <p:cNvSpPr txBox="1"/>
          <p:nvPr/>
        </p:nvSpPr>
        <p:spPr>
          <a:xfrm>
            <a:off x="322735" y="1112935"/>
            <a:ext cx="1944216" cy="1015663"/>
          </a:xfrm>
          <a:prstGeom prst="rect">
            <a:avLst/>
          </a:prstGeom>
          <a:noFill/>
        </p:spPr>
        <p:txBody>
          <a:bodyPr wrap="square" rtlCol="0">
            <a:spAutoFit/>
          </a:bodyPr>
          <a:lstStyle/>
          <a:p>
            <a:r>
              <a:rPr lang="en-GB" sz="1200" dirty="0">
                <a:solidFill>
                  <a:srgbClr val="002060"/>
                </a:solidFill>
              </a:rPr>
              <a:t>Managers; Prevention officers; specialists; Building Control Authority officers; inspecting officers; consulting engineers</a:t>
            </a:r>
          </a:p>
        </p:txBody>
      </p:sp>
      <p:sp>
        <p:nvSpPr>
          <p:cNvPr id="5" name="TextBox 4"/>
          <p:cNvSpPr txBox="1"/>
          <p:nvPr/>
        </p:nvSpPr>
        <p:spPr>
          <a:xfrm>
            <a:off x="10154653" y="1796105"/>
            <a:ext cx="184731" cy="369332"/>
          </a:xfrm>
          <a:prstGeom prst="rect">
            <a:avLst/>
          </a:prstGeom>
          <a:noFill/>
        </p:spPr>
        <p:txBody>
          <a:bodyPr wrap="none" rtlCol="0">
            <a:spAutoFit/>
          </a:bodyPr>
          <a:lstStyle/>
          <a:p>
            <a:endParaRPr lang="en-GB" dirty="0"/>
          </a:p>
        </p:txBody>
      </p:sp>
      <p:sp>
        <p:nvSpPr>
          <p:cNvPr id="39" name="TextBox 38"/>
          <p:cNvSpPr txBox="1"/>
          <p:nvPr/>
        </p:nvSpPr>
        <p:spPr>
          <a:xfrm>
            <a:off x="291062" y="5161319"/>
            <a:ext cx="1393596" cy="369332"/>
          </a:xfrm>
          <a:prstGeom prst="rect">
            <a:avLst/>
          </a:prstGeom>
          <a:noFill/>
        </p:spPr>
        <p:txBody>
          <a:bodyPr wrap="square" rtlCol="0">
            <a:spAutoFit/>
          </a:bodyPr>
          <a:lstStyle/>
          <a:p>
            <a:r>
              <a:rPr lang="en-GB" dirty="0"/>
              <a:t>LEVEL 2</a:t>
            </a:r>
          </a:p>
        </p:txBody>
      </p:sp>
      <p:cxnSp>
        <p:nvCxnSpPr>
          <p:cNvPr id="42" name="Straight Connector 41"/>
          <p:cNvCxnSpPr/>
          <p:nvPr/>
        </p:nvCxnSpPr>
        <p:spPr>
          <a:xfrm>
            <a:off x="2687166" y="4929747"/>
            <a:ext cx="6735131" cy="0"/>
          </a:xfrm>
          <a:prstGeom prst="line">
            <a:avLst/>
          </a:prstGeom>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338557" y="5518494"/>
            <a:ext cx="1912572" cy="646331"/>
          </a:xfrm>
          <a:prstGeom prst="rect">
            <a:avLst/>
          </a:prstGeom>
          <a:noFill/>
        </p:spPr>
        <p:txBody>
          <a:bodyPr wrap="square" rtlCol="0">
            <a:spAutoFit/>
          </a:bodyPr>
          <a:lstStyle/>
          <a:p>
            <a:r>
              <a:rPr lang="en-GB" sz="1200" dirty="0">
                <a:solidFill>
                  <a:srgbClr val="002060"/>
                </a:solidFill>
              </a:rPr>
              <a:t>Operatives; supervisors; designers; departmental managers</a:t>
            </a:r>
          </a:p>
        </p:txBody>
      </p:sp>
    </p:spTree>
    <p:extLst>
      <p:ext uri="{BB962C8B-B14F-4D97-AF65-F5344CB8AC3E}">
        <p14:creationId xmlns:p14="http://schemas.microsoft.com/office/powerpoint/2010/main" val="2600266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6587869" y="3071975"/>
            <a:ext cx="3447381" cy="523220"/>
          </a:xfrm>
          <a:prstGeom prst="rect">
            <a:avLst/>
          </a:prstGeom>
          <a:noFill/>
          <a:ln w="28575">
            <a:solidFill>
              <a:srgbClr val="FF0000"/>
            </a:solidFill>
          </a:ln>
        </p:spPr>
        <p:txBody>
          <a:bodyPr wrap="square" rtlCol="0">
            <a:spAutoFit/>
          </a:bodyPr>
          <a:lstStyle/>
          <a:p>
            <a:r>
              <a:rPr lang="en-GB" sz="1400" i="1" dirty="0"/>
              <a:t>1.6 Fire Safety and Security: Shopping Centres Specialist  30</a:t>
            </a:r>
            <a:endParaRPr lang="en-GB" sz="1400" dirty="0"/>
          </a:p>
        </p:txBody>
      </p:sp>
      <p:sp>
        <p:nvSpPr>
          <p:cNvPr id="15" name="Textfeld 14"/>
          <p:cNvSpPr txBox="1"/>
          <p:nvPr/>
        </p:nvSpPr>
        <p:spPr>
          <a:xfrm>
            <a:off x="3287134" y="188640"/>
            <a:ext cx="5339508" cy="369332"/>
          </a:xfrm>
          <a:prstGeom prst="rect">
            <a:avLst/>
          </a:prstGeom>
          <a:noFill/>
        </p:spPr>
        <p:txBody>
          <a:bodyPr wrap="square" rtlCol="0">
            <a:spAutoFit/>
          </a:bodyPr>
          <a:lstStyle/>
          <a:p>
            <a:r>
              <a:rPr lang="en-GB" b="1" dirty="0"/>
              <a:t>CFPA-Europe qualification framework for Security </a:t>
            </a:r>
          </a:p>
        </p:txBody>
      </p:sp>
      <p:sp>
        <p:nvSpPr>
          <p:cNvPr id="18" name="Textfeld 17"/>
          <p:cNvSpPr txBox="1"/>
          <p:nvPr/>
        </p:nvSpPr>
        <p:spPr>
          <a:xfrm>
            <a:off x="5231905" y="6453337"/>
            <a:ext cx="1705275" cy="307777"/>
          </a:xfrm>
          <a:prstGeom prst="rect">
            <a:avLst/>
          </a:prstGeom>
          <a:noFill/>
          <a:ln w="28575">
            <a:solidFill>
              <a:srgbClr val="FF0000"/>
            </a:solidFill>
          </a:ln>
        </p:spPr>
        <p:txBody>
          <a:bodyPr wrap="none" rtlCol="0">
            <a:spAutoFit/>
          </a:bodyPr>
          <a:lstStyle/>
          <a:p>
            <a:r>
              <a:rPr lang="en-GB" sz="1400"/>
              <a:t>Existing CFPA Course</a:t>
            </a:r>
          </a:p>
        </p:txBody>
      </p:sp>
      <p:sp>
        <p:nvSpPr>
          <p:cNvPr id="2" name="Textfeld 1"/>
          <p:cNvSpPr txBox="1"/>
          <p:nvPr/>
        </p:nvSpPr>
        <p:spPr>
          <a:xfrm>
            <a:off x="366491" y="260448"/>
            <a:ext cx="1440160" cy="307777"/>
          </a:xfrm>
          <a:prstGeom prst="rect">
            <a:avLst/>
          </a:prstGeom>
          <a:noFill/>
        </p:spPr>
        <p:txBody>
          <a:bodyPr wrap="square" rtlCol="0">
            <a:spAutoFit/>
          </a:bodyPr>
          <a:lstStyle/>
          <a:p>
            <a:r>
              <a:rPr lang="en-GB" sz="1400" b="1" dirty="0">
                <a:solidFill>
                  <a:srgbClr val="002060"/>
                </a:solidFill>
              </a:rPr>
              <a:t>Target group:</a:t>
            </a:r>
          </a:p>
        </p:txBody>
      </p:sp>
      <p:sp>
        <p:nvSpPr>
          <p:cNvPr id="26" name="Textfeld 25"/>
          <p:cNvSpPr txBox="1"/>
          <p:nvPr/>
        </p:nvSpPr>
        <p:spPr>
          <a:xfrm>
            <a:off x="6612096" y="4144819"/>
            <a:ext cx="3423154" cy="307777"/>
          </a:xfrm>
          <a:prstGeom prst="rect">
            <a:avLst/>
          </a:prstGeom>
          <a:noFill/>
          <a:ln w="28575">
            <a:solidFill>
              <a:srgbClr val="FF0000"/>
            </a:solidFill>
          </a:ln>
        </p:spPr>
        <p:txBody>
          <a:bodyPr wrap="square" rtlCol="0">
            <a:spAutoFit/>
          </a:bodyPr>
          <a:lstStyle/>
          <a:p>
            <a:r>
              <a:rPr lang="en-GB" sz="1400" dirty="0"/>
              <a:t>1.38 Physical Security Techniques 18</a:t>
            </a:r>
          </a:p>
        </p:txBody>
      </p:sp>
      <p:sp>
        <p:nvSpPr>
          <p:cNvPr id="36" name="Textfeld 35"/>
          <p:cNvSpPr txBox="1"/>
          <p:nvPr/>
        </p:nvSpPr>
        <p:spPr>
          <a:xfrm>
            <a:off x="360595" y="2765678"/>
            <a:ext cx="2115456" cy="1200329"/>
          </a:xfrm>
          <a:prstGeom prst="rect">
            <a:avLst/>
          </a:prstGeom>
          <a:noFill/>
        </p:spPr>
        <p:txBody>
          <a:bodyPr wrap="square" rtlCol="0">
            <a:spAutoFit/>
          </a:bodyPr>
          <a:lstStyle/>
          <a:p>
            <a:r>
              <a:rPr lang="en-GB" sz="1200" dirty="0">
                <a:solidFill>
                  <a:srgbClr val="002060"/>
                </a:solidFill>
              </a:rPr>
              <a:t>Staff responsible for security; managers; consultants; manufacturers, distributors, installers and maintenance of security; inspectors</a:t>
            </a:r>
          </a:p>
          <a:p>
            <a:endParaRPr lang="en-GB" sz="1200" dirty="0">
              <a:solidFill>
                <a:srgbClr val="002060"/>
              </a:solidFill>
            </a:endParaRPr>
          </a:p>
        </p:txBody>
      </p:sp>
      <p:sp>
        <p:nvSpPr>
          <p:cNvPr id="45" name="Textfeld 44"/>
          <p:cNvSpPr txBox="1"/>
          <p:nvPr/>
        </p:nvSpPr>
        <p:spPr>
          <a:xfrm>
            <a:off x="7199037" y="6462629"/>
            <a:ext cx="1837426" cy="307777"/>
          </a:xfrm>
          <a:prstGeom prst="rect">
            <a:avLst/>
          </a:prstGeom>
          <a:noFill/>
          <a:ln w="28575">
            <a:solidFill>
              <a:schemeClr val="tx1"/>
            </a:solidFill>
            <a:prstDash val="sysDash"/>
          </a:ln>
        </p:spPr>
        <p:txBody>
          <a:bodyPr wrap="none" rtlCol="0">
            <a:spAutoFit/>
          </a:bodyPr>
          <a:lstStyle/>
          <a:p>
            <a:r>
              <a:rPr lang="en-GB" sz="1400"/>
              <a:t>Proposed CFPA Course</a:t>
            </a:r>
          </a:p>
        </p:txBody>
      </p:sp>
      <p:sp>
        <p:nvSpPr>
          <p:cNvPr id="46" name="Textfeld 45"/>
          <p:cNvSpPr txBox="1"/>
          <p:nvPr/>
        </p:nvSpPr>
        <p:spPr>
          <a:xfrm>
            <a:off x="9227126" y="6462629"/>
            <a:ext cx="1341778" cy="307777"/>
          </a:xfrm>
          <a:prstGeom prst="rect">
            <a:avLst/>
          </a:prstGeom>
          <a:noFill/>
          <a:ln w="28575">
            <a:noFill/>
            <a:prstDash val="sysDash"/>
          </a:ln>
        </p:spPr>
        <p:txBody>
          <a:bodyPr wrap="none" rtlCol="0">
            <a:spAutoFit/>
          </a:bodyPr>
          <a:lstStyle/>
          <a:p>
            <a:r>
              <a:rPr lang="en-GB" sz="1400" dirty="0"/>
              <a:t>No CFPA Course</a:t>
            </a:r>
          </a:p>
        </p:txBody>
      </p:sp>
      <p:sp>
        <p:nvSpPr>
          <p:cNvPr id="3" name="Pfeil nach unten 2"/>
          <p:cNvSpPr/>
          <p:nvPr/>
        </p:nvSpPr>
        <p:spPr>
          <a:xfrm rot="10800000" flipH="1">
            <a:off x="2524579" y="1139405"/>
            <a:ext cx="144016" cy="5256584"/>
          </a:xfrm>
          <a:prstGeom prst="downArrow">
            <a:avLst/>
          </a:prstGeom>
          <a:solidFill>
            <a:schemeClr val="accent4">
              <a:lumMod val="75000"/>
            </a:schemeClr>
          </a:solidFill>
          <a:ln w="12700" cap="sq"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2060"/>
              </a:solidFill>
            </a:endParaRPr>
          </a:p>
        </p:txBody>
      </p:sp>
      <p:sp>
        <p:nvSpPr>
          <p:cNvPr id="17" name="Textfeld 16"/>
          <p:cNvSpPr txBox="1"/>
          <p:nvPr/>
        </p:nvSpPr>
        <p:spPr>
          <a:xfrm>
            <a:off x="2124372" y="689004"/>
            <a:ext cx="3532991" cy="307777"/>
          </a:xfrm>
          <a:prstGeom prst="rect">
            <a:avLst/>
          </a:prstGeom>
          <a:noFill/>
        </p:spPr>
        <p:txBody>
          <a:bodyPr wrap="square" rtlCol="0">
            <a:spAutoFit/>
          </a:bodyPr>
          <a:lstStyle/>
          <a:p>
            <a:r>
              <a:rPr lang="en-GB" sz="1400" b="1" dirty="0"/>
              <a:t>Level of qualification</a:t>
            </a:r>
          </a:p>
        </p:txBody>
      </p:sp>
      <p:sp>
        <p:nvSpPr>
          <p:cNvPr id="31" name="Textfeld 35"/>
          <p:cNvSpPr txBox="1"/>
          <p:nvPr/>
        </p:nvSpPr>
        <p:spPr>
          <a:xfrm>
            <a:off x="365081" y="3948004"/>
            <a:ext cx="2110970" cy="1569660"/>
          </a:xfrm>
          <a:prstGeom prst="rect">
            <a:avLst/>
          </a:prstGeom>
          <a:noFill/>
        </p:spPr>
        <p:txBody>
          <a:bodyPr wrap="square" rtlCol="0">
            <a:spAutoFit/>
          </a:bodyPr>
          <a:lstStyle/>
          <a:p>
            <a:r>
              <a:rPr lang="en-GB" sz="1200" dirty="0">
                <a:solidFill>
                  <a:srgbClr val="002060"/>
                </a:solidFill>
              </a:rPr>
              <a:t>Technicians; staff responsible for security; consultants, planners; insurers; police authorities; private security companies; manufacturers, distributors, installers and maintenance of security; inspectors</a:t>
            </a:r>
          </a:p>
        </p:txBody>
      </p:sp>
      <p:sp>
        <p:nvSpPr>
          <p:cNvPr id="35" name="Textfeld 43"/>
          <p:cNvSpPr txBox="1"/>
          <p:nvPr/>
        </p:nvSpPr>
        <p:spPr>
          <a:xfrm>
            <a:off x="2737342" y="3071975"/>
            <a:ext cx="3526241" cy="523220"/>
          </a:xfrm>
          <a:prstGeom prst="rect">
            <a:avLst/>
          </a:prstGeom>
          <a:noFill/>
          <a:ln w="28575">
            <a:solidFill>
              <a:srgbClr val="FF0000"/>
            </a:solidFill>
          </a:ln>
        </p:spPr>
        <p:txBody>
          <a:bodyPr wrap="square" rtlCol="0">
            <a:spAutoFit/>
          </a:bodyPr>
          <a:lstStyle/>
          <a:p>
            <a:r>
              <a:rPr lang="en-GB" sz="1400" i="1" dirty="0"/>
              <a:t>1.5 Fire Safety and Security, Museums and Historical Premises Specialist  30</a:t>
            </a:r>
            <a:endParaRPr lang="en-GB" sz="1400" dirty="0"/>
          </a:p>
        </p:txBody>
      </p:sp>
      <p:sp>
        <p:nvSpPr>
          <p:cNvPr id="4" name="TextBox 3"/>
          <p:cNvSpPr txBox="1"/>
          <p:nvPr/>
        </p:nvSpPr>
        <p:spPr>
          <a:xfrm>
            <a:off x="2714717" y="5043535"/>
            <a:ext cx="3563936" cy="307777"/>
          </a:xfrm>
          <a:prstGeom prst="rect">
            <a:avLst/>
          </a:prstGeom>
          <a:noFill/>
          <a:ln w="28575">
            <a:solidFill>
              <a:srgbClr val="FF0000"/>
            </a:solidFill>
          </a:ln>
        </p:spPr>
        <p:txBody>
          <a:bodyPr wrap="square" rtlCol="0">
            <a:spAutoFit/>
          </a:bodyPr>
          <a:lstStyle/>
          <a:p>
            <a:r>
              <a:rPr lang="en-GB" sz="1400" dirty="0"/>
              <a:t>1.39 CCTV Systems 18 </a:t>
            </a:r>
          </a:p>
        </p:txBody>
      </p:sp>
      <p:sp>
        <p:nvSpPr>
          <p:cNvPr id="21" name="TextBox 20"/>
          <p:cNvSpPr txBox="1"/>
          <p:nvPr/>
        </p:nvSpPr>
        <p:spPr>
          <a:xfrm>
            <a:off x="6612096" y="4603720"/>
            <a:ext cx="3423154" cy="307777"/>
          </a:xfrm>
          <a:prstGeom prst="rect">
            <a:avLst/>
          </a:prstGeom>
          <a:noFill/>
          <a:ln w="28575">
            <a:solidFill>
              <a:srgbClr val="FF0000"/>
            </a:solidFill>
          </a:ln>
        </p:spPr>
        <p:txBody>
          <a:bodyPr wrap="square" rtlCol="0">
            <a:spAutoFit/>
          </a:bodyPr>
          <a:lstStyle/>
          <a:p>
            <a:r>
              <a:rPr lang="en-GB" sz="1400" dirty="0"/>
              <a:t>1.40 Intruder Alarm Systems 18</a:t>
            </a:r>
          </a:p>
        </p:txBody>
      </p:sp>
      <p:sp>
        <p:nvSpPr>
          <p:cNvPr id="22" name="TextBox 21"/>
          <p:cNvSpPr txBox="1"/>
          <p:nvPr/>
        </p:nvSpPr>
        <p:spPr>
          <a:xfrm>
            <a:off x="2690578" y="4129829"/>
            <a:ext cx="3625151" cy="307777"/>
          </a:xfrm>
          <a:prstGeom prst="rect">
            <a:avLst/>
          </a:prstGeom>
          <a:noFill/>
          <a:ln w="28575">
            <a:solidFill>
              <a:srgbClr val="FF0000"/>
            </a:solidFill>
          </a:ln>
        </p:spPr>
        <p:txBody>
          <a:bodyPr wrap="square" rtlCol="0">
            <a:spAutoFit/>
          </a:bodyPr>
          <a:lstStyle/>
          <a:p>
            <a:r>
              <a:rPr lang="en-GB" sz="1400" dirty="0"/>
              <a:t>1.35 Management of Key and Access Systems 6</a:t>
            </a:r>
          </a:p>
        </p:txBody>
      </p:sp>
      <p:sp>
        <p:nvSpPr>
          <p:cNvPr id="23" name="Textfeld 43"/>
          <p:cNvSpPr txBox="1"/>
          <p:nvPr/>
        </p:nvSpPr>
        <p:spPr>
          <a:xfrm>
            <a:off x="6587869" y="2243085"/>
            <a:ext cx="3447381" cy="307777"/>
          </a:xfrm>
          <a:prstGeom prst="rect">
            <a:avLst/>
          </a:prstGeom>
          <a:noFill/>
          <a:ln w="28575">
            <a:solidFill>
              <a:srgbClr val="FF0000"/>
            </a:solidFill>
          </a:ln>
        </p:spPr>
        <p:txBody>
          <a:bodyPr wrap="square" rtlCol="0">
            <a:spAutoFit/>
          </a:bodyPr>
          <a:lstStyle/>
          <a:p>
            <a:r>
              <a:rPr lang="en-GB" sz="1400" dirty="0"/>
              <a:t>1.32 Certificated Security Manager 90 </a:t>
            </a:r>
          </a:p>
        </p:txBody>
      </p:sp>
      <p:sp>
        <p:nvSpPr>
          <p:cNvPr id="24" name="Textfeld 43"/>
          <p:cNvSpPr txBox="1"/>
          <p:nvPr/>
        </p:nvSpPr>
        <p:spPr>
          <a:xfrm>
            <a:off x="2737342" y="1491891"/>
            <a:ext cx="3526241" cy="307777"/>
          </a:xfrm>
          <a:prstGeom prst="rect">
            <a:avLst/>
          </a:prstGeom>
          <a:noFill/>
          <a:ln w="28575">
            <a:solidFill>
              <a:srgbClr val="FF0000"/>
            </a:solidFill>
          </a:ln>
        </p:spPr>
        <p:txBody>
          <a:bodyPr wrap="square" rtlCol="0">
            <a:spAutoFit/>
          </a:bodyPr>
          <a:lstStyle/>
          <a:p>
            <a:r>
              <a:rPr lang="en-GB" sz="1400" dirty="0"/>
              <a:t>1.33 Security – Management Cycle 30</a:t>
            </a:r>
          </a:p>
        </p:txBody>
      </p:sp>
      <p:cxnSp>
        <p:nvCxnSpPr>
          <p:cNvPr id="6" name="Straight Connector 5"/>
          <p:cNvCxnSpPr/>
          <p:nvPr/>
        </p:nvCxnSpPr>
        <p:spPr>
          <a:xfrm flipV="1">
            <a:off x="2652234" y="3850319"/>
            <a:ext cx="7776960" cy="45576"/>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a:xfrm flipV="1">
            <a:off x="2702775" y="1868635"/>
            <a:ext cx="7675878" cy="32722"/>
          </a:xfrm>
          <a:prstGeom prst="line">
            <a:avLst/>
          </a:prstGeom>
        </p:spPr>
        <p:style>
          <a:lnRef idx="2">
            <a:schemeClr val="dk1"/>
          </a:lnRef>
          <a:fillRef idx="0">
            <a:schemeClr val="dk1"/>
          </a:fillRef>
          <a:effectRef idx="1">
            <a:schemeClr val="dk1"/>
          </a:effectRef>
          <a:fontRef idx="minor">
            <a:schemeClr val="tx1"/>
          </a:fontRef>
        </p:style>
      </p:cxnSp>
      <p:sp>
        <p:nvSpPr>
          <p:cNvPr id="32" name="TextBox 31"/>
          <p:cNvSpPr txBox="1"/>
          <p:nvPr/>
        </p:nvSpPr>
        <p:spPr>
          <a:xfrm>
            <a:off x="1761484" y="1037037"/>
            <a:ext cx="1393596" cy="369332"/>
          </a:xfrm>
          <a:prstGeom prst="rect">
            <a:avLst/>
          </a:prstGeom>
          <a:noFill/>
        </p:spPr>
        <p:txBody>
          <a:bodyPr wrap="square" rtlCol="0">
            <a:spAutoFit/>
          </a:bodyPr>
          <a:lstStyle/>
          <a:p>
            <a:endParaRPr lang="en-GB" dirty="0"/>
          </a:p>
        </p:txBody>
      </p:sp>
      <p:sp>
        <p:nvSpPr>
          <p:cNvPr id="33" name="TextBox 32"/>
          <p:cNvSpPr txBox="1"/>
          <p:nvPr/>
        </p:nvSpPr>
        <p:spPr>
          <a:xfrm>
            <a:off x="389773" y="2520768"/>
            <a:ext cx="1393596" cy="369332"/>
          </a:xfrm>
          <a:prstGeom prst="rect">
            <a:avLst/>
          </a:prstGeom>
          <a:noFill/>
        </p:spPr>
        <p:txBody>
          <a:bodyPr wrap="square" rtlCol="0">
            <a:spAutoFit/>
          </a:bodyPr>
          <a:lstStyle/>
          <a:p>
            <a:r>
              <a:rPr lang="en-GB" dirty="0"/>
              <a:t>LEVEL 4</a:t>
            </a:r>
          </a:p>
        </p:txBody>
      </p:sp>
      <p:sp>
        <p:nvSpPr>
          <p:cNvPr id="34" name="TextBox 33"/>
          <p:cNvSpPr txBox="1"/>
          <p:nvPr/>
        </p:nvSpPr>
        <p:spPr>
          <a:xfrm>
            <a:off x="361127" y="3702700"/>
            <a:ext cx="1393596" cy="369332"/>
          </a:xfrm>
          <a:prstGeom prst="rect">
            <a:avLst/>
          </a:prstGeom>
          <a:noFill/>
        </p:spPr>
        <p:txBody>
          <a:bodyPr wrap="square" rtlCol="0">
            <a:spAutoFit/>
          </a:bodyPr>
          <a:lstStyle/>
          <a:p>
            <a:r>
              <a:rPr lang="en-GB" dirty="0"/>
              <a:t>LEVEL 3</a:t>
            </a:r>
          </a:p>
        </p:txBody>
      </p:sp>
      <p:sp>
        <p:nvSpPr>
          <p:cNvPr id="40" name="TextBox 39"/>
          <p:cNvSpPr txBox="1"/>
          <p:nvPr/>
        </p:nvSpPr>
        <p:spPr>
          <a:xfrm>
            <a:off x="353342" y="1716691"/>
            <a:ext cx="1393596" cy="369332"/>
          </a:xfrm>
          <a:prstGeom prst="rect">
            <a:avLst/>
          </a:prstGeom>
          <a:noFill/>
        </p:spPr>
        <p:txBody>
          <a:bodyPr wrap="square" rtlCol="0">
            <a:spAutoFit/>
          </a:bodyPr>
          <a:lstStyle/>
          <a:p>
            <a:r>
              <a:rPr lang="en-GB" dirty="0"/>
              <a:t>LEVEL 5</a:t>
            </a:r>
          </a:p>
        </p:txBody>
      </p:sp>
      <p:sp>
        <p:nvSpPr>
          <p:cNvPr id="41" name="Textfeld 35"/>
          <p:cNvSpPr txBox="1"/>
          <p:nvPr/>
        </p:nvSpPr>
        <p:spPr>
          <a:xfrm>
            <a:off x="376934" y="1991318"/>
            <a:ext cx="2099117" cy="646331"/>
          </a:xfrm>
          <a:prstGeom prst="rect">
            <a:avLst/>
          </a:prstGeom>
          <a:noFill/>
        </p:spPr>
        <p:txBody>
          <a:bodyPr wrap="square" rtlCol="0">
            <a:spAutoFit/>
          </a:bodyPr>
          <a:lstStyle/>
          <a:p>
            <a:r>
              <a:rPr lang="en-GB" sz="1200" dirty="0">
                <a:solidFill>
                  <a:srgbClr val="002060"/>
                </a:solidFill>
              </a:rPr>
              <a:t>Staff responsible for organising security, security managers; security advisors</a:t>
            </a:r>
          </a:p>
        </p:txBody>
      </p:sp>
      <p:sp>
        <p:nvSpPr>
          <p:cNvPr id="38" name="Textfeld 25"/>
          <p:cNvSpPr txBox="1"/>
          <p:nvPr/>
        </p:nvSpPr>
        <p:spPr>
          <a:xfrm>
            <a:off x="2764607" y="2260248"/>
            <a:ext cx="3498976" cy="307777"/>
          </a:xfrm>
          <a:prstGeom prst="rect">
            <a:avLst/>
          </a:prstGeom>
          <a:noFill/>
          <a:ln w="28575">
            <a:solidFill>
              <a:srgbClr val="FF0000"/>
            </a:solidFill>
          </a:ln>
        </p:spPr>
        <p:txBody>
          <a:bodyPr wrap="square" rtlCol="0">
            <a:spAutoFit/>
          </a:bodyPr>
          <a:lstStyle/>
          <a:p>
            <a:r>
              <a:rPr lang="en-GB" sz="1400" dirty="0"/>
              <a:t>1.34 Security-Technical Cycle 30</a:t>
            </a:r>
          </a:p>
        </p:txBody>
      </p:sp>
      <p:sp>
        <p:nvSpPr>
          <p:cNvPr id="39" name="Textfeld 25"/>
          <p:cNvSpPr txBox="1"/>
          <p:nvPr/>
        </p:nvSpPr>
        <p:spPr>
          <a:xfrm>
            <a:off x="2690578" y="4586681"/>
            <a:ext cx="3625151" cy="307777"/>
          </a:xfrm>
          <a:prstGeom prst="rect">
            <a:avLst/>
          </a:prstGeom>
          <a:noFill/>
          <a:ln w="28575">
            <a:solidFill>
              <a:srgbClr val="FF0000"/>
            </a:solidFill>
          </a:ln>
        </p:spPr>
        <p:txBody>
          <a:bodyPr wrap="square" rtlCol="0">
            <a:spAutoFit/>
          </a:bodyPr>
          <a:lstStyle/>
          <a:p>
            <a:r>
              <a:rPr lang="en-GB" sz="1400" dirty="0"/>
              <a:t>1.36 Perimeter Protection Systems 12</a:t>
            </a:r>
          </a:p>
        </p:txBody>
      </p:sp>
      <p:cxnSp>
        <p:nvCxnSpPr>
          <p:cNvPr id="50" name="Straight Connector 49"/>
          <p:cNvCxnSpPr/>
          <p:nvPr/>
        </p:nvCxnSpPr>
        <p:spPr>
          <a:xfrm flipV="1">
            <a:off x="2668595" y="5432610"/>
            <a:ext cx="7776960" cy="45576"/>
          </a:xfrm>
          <a:prstGeom prst="line">
            <a:avLst/>
          </a:prstGeom>
        </p:spPr>
        <p:style>
          <a:lnRef idx="2">
            <a:schemeClr val="dk1"/>
          </a:lnRef>
          <a:fillRef idx="0">
            <a:schemeClr val="dk1"/>
          </a:fillRef>
          <a:effectRef idx="1">
            <a:schemeClr val="dk1"/>
          </a:effectRef>
          <a:fontRef idx="minor">
            <a:schemeClr val="tx1"/>
          </a:fontRef>
        </p:style>
      </p:cxnSp>
      <p:sp>
        <p:nvSpPr>
          <p:cNvPr id="51" name="TextBox 50"/>
          <p:cNvSpPr txBox="1"/>
          <p:nvPr/>
        </p:nvSpPr>
        <p:spPr>
          <a:xfrm>
            <a:off x="353342" y="5371097"/>
            <a:ext cx="1393596" cy="369332"/>
          </a:xfrm>
          <a:prstGeom prst="rect">
            <a:avLst/>
          </a:prstGeom>
          <a:noFill/>
        </p:spPr>
        <p:txBody>
          <a:bodyPr wrap="square" rtlCol="0">
            <a:spAutoFit/>
          </a:bodyPr>
          <a:lstStyle/>
          <a:p>
            <a:r>
              <a:rPr lang="en-GB" dirty="0"/>
              <a:t>LEVEL 2</a:t>
            </a:r>
          </a:p>
        </p:txBody>
      </p:sp>
      <p:sp>
        <p:nvSpPr>
          <p:cNvPr id="53" name="Textfeld 35"/>
          <p:cNvSpPr txBox="1"/>
          <p:nvPr/>
        </p:nvSpPr>
        <p:spPr>
          <a:xfrm>
            <a:off x="360410" y="5642596"/>
            <a:ext cx="2066824" cy="830997"/>
          </a:xfrm>
          <a:prstGeom prst="rect">
            <a:avLst/>
          </a:prstGeom>
          <a:noFill/>
        </p:spPr>
        <p:txBody>
          <a:bodyPr wrap="square" rtlCol="0">
            <a:spAutoFit/>
          </a:bodyPr>
          <a:lstStyle/>
          <a:p>
            <a:r>
              <a:rPr lang="en-GB" sz="1200" dirty="0">
                <a:solidFill>
                  <a:srgbClr val="002060"/>
                </a:solidFill>
              </a:rPr>
              <a:t>Staff responsible for administration of security systems; users, operators;  manufacturers; advisors. </a:t>
            </a:r>
          </a:p>
        </p:txBody>
      </p:sp>
      <p:sp>
        <p:nvSpPr>
          <p:cNvPr id="52" name="TextBox 51"/>
          <p:cNvSpPr txBox="1"/>
          <p:nvPr/>
        </p:nvSpPr>
        <p:spPr>
          <a:xfrm>
            <a:off x="360410" y="743661"/>
            <a:ext cx="1393596" cy="369332"/>
          </a:xfrm>
          <a:prstGeom prst="rect">
            <a:avLst/>
          </a:prstGeom>
          <a:noFill/>
        </p:spPr>
        <p:txBody>
          <a:bodyPr wrap="square" rtlCol="0">
            <a:spAutoFit/>
          </a:bodyPr>
          <a:lstStyle/>
          <a:p>
            <a:r>
              <a:rPr lang="en-GB" dirty="0"/>
              <a:t>LEVEL 6</a:t>
            </a:r>
          </a:p>
        </p:txBody>
      </p:sp>
      <p:sp>
        <p:nvSpPr>
          <p:cNvPr id="54" name="Textfeld 35"/>
          <p:cNvSpPr txBox="1"/>
          <p:nvPr/>
        </p:nvSpPr>
        <p:spPr>
          <a:xfrm>
            <a:off x="380321" y="983527"/>
            <a:ext cx="2099117" cy="830997"/>
          </a:xfrm>
          <a:prstGeom prst="rect">
            <a:avLst/>
          </a:prstGeom>
          <a:noFill/>
        </p:spPr>
        <p:txBody>
          <a:bodyPr wrap="square" rtlCol="0">
            <a:spAutoFit/>
          </a:bodyPr>
          <a:lstStyle/>
          <a:p>
            <a:r>
              <a:rPr lang="en-GB" sz="1200" dirty="0">
                <a:solidFill>
                  <a:srgbClr val="002060"/>
                </a:solidFill>
              </a:rPr>
              <a:t>Security senior managers; consultants/advisors of complex premises; enforcers specialising in security</a:t>
            </a:r>
          </a:p>
        </p:txBody>
      </p:sp>
      <p:cxnSp>
        <p:nvCxnSpPr>
          <p:cNvPr id="55" name="Straight Connector 54"/>
          <p:cNvCxnSpPr/>
          <p:nvPr/>
        </p:nvCxnSpPr>
        <p:spPr>
          <a:xfrm flipV="1">
            <a:off x="2561009" y="2676580"/>
            <a:ext cx="7675878" cy="32722"/>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148085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530903" y="4176196"/>
            <a:ext cx="3681264" cy="307777"/>
          </a:xfrm>
          <a:prstGeom prst="rect">
            <a:avLst/>
          </a:prstGeom>
          <a:noFill/>
          <a:ln w="28575">
            <a:solidFill>
              <a:srgbClr val="FF0000"/>
            </a:solidFill>
          </a:ln>
        </p:spPr>
        <p:txBody>
          <a:bodyPr wrap="square" rtlCol="0">
            <a:spAutoFit/>
          </a:bodyPr>
          <a:lstStyle/>
          <a:p>
            <a:r>
              <a:rPr lang="en-GB" sz="1400" dirty="0"/>
              <a:t>1.20 Fire Safety During Construction Work 6 </a:t>
            </a:r>
          </a:p>
        </p:txBody>
      </p:sp>
      <p:sp>
        <p:nvSpPr>
          <p:cNvPr id="8" name="Textfeld 7"/>
          <p:cNvSpPr txBox="1"/>
          <p:nvPr/>
        </p:nvSpPr>
        <p:spPr>
          <a:xfrm>
            <a:off x="2593852" y="5936332"/>
            <a:ext cx="3740769" cy="307777"/>
          </a:xfrm>
          <a:prstGeom prst="rect">
            <a:avLst/>
          </a:prstGeom>
          <a:noFill/>
          <a:ln w="28575">
            <a:solidFill>
              <a:srgbClr val="FF0000"/>
            </a:solidFill>
          </a:ln>
        </p:spPr>
        <p:txBody>
          <a:bodyPr wrap="square" rtlCol="0">
            <a:spAutoFit/>
          </a:bodyPr>
          <a:lstStyle/>
          <a:p>
            <a:r>
              <a:rPr lang="en-GB" sz="1400" dirty="0"/>
              <a:t>1.23 Basic Fire Fighting and Fire Prevention 6 </a:t>
            </a:r>
          </a:p>
        </p:txBody>
      </p:sp>
      <p:sp>
        <p:nvSpPr>
          <p:cNvPr id="9" name="Textfeld 8"/>
          <p:cNvSpPr txBox="1"/>
          <p:nvPr/>
        </p:nvSpPr>
        <p:spPr>
          <a:xfrm>
            <a:off x="2516964" y="2865526"/>
            <a:ext cx="3695203" cy="307777"/>
          </a:xfrm>
          <a:prstGeom prst="rect">
            <a:avLst/>
          </a:prstGeom>
          <a:noFill/>
          <a:ln w="28575">
            <a:solidFill>
              <a:srgbClr val="FF0000"/>
            </a:solidFill>
          </a:ln>
        </p:spPr>
        <p:txBody>
          <a:bodyPr wrap="square" rtlCol="0">
            <a:spAutoFit/>
          </a:bodyPr>
          <a:lstStyle/>
          <a:p>
            <a:r>
              <a:rPr lang="en-GB" sz="1400" dirty="0"/>
              <a:t>1.13 Principles of Fire Safety at Work 18</a:t>
            </a:r>
          </a:p>
        </p:txBody>
      </p:sp>
      <p:sp>
        <p:nvSpPr>
          <p:cNvPr id="15" name="Textfeld 14"/>
          <p:cNvSpPr txBox="1"/>
          <p:nvPr/>
        </p:nvSpPr>
        <p:spPr>
          <a:xfrm>
            <a:off x="3822060" y="177717"/>
            <a:ext cx="5091779" cy="369332"/>
          </a:xfrm>
          <a:prstGeom prst="rect">
            <a:avLst/>
          </a:prstGeom>
          <a:noFill/>
        </p:spPr>
        <p:txBody>
          <a:bodyPr wrap="none" rtlCol="0">
            <a:spAutoFit/>
          </a:bodyPr>
          <a:lstStyle/>
          <a:p>
            <a:r>
              <a:rPr lang="en-GB" b="1" dirty="0"/>
              <a:t>CFPA-Europe qualification framework for Fire Safety</a:t>
            </a:r>
          </a:p>
        </p:txBody>
      </p:sp>
      <p:sp>
        <p:nvSpPr>
          <p:cNvPr id="18" name="Textfeld 17"/>
          <p:cNvSpPr txBox="1"/>
          <p:nvPr/>
        </p:nvSpPr>
        <p:spPr>
          <a:xfrm>
            <a:off x="5231905" y="6453337"/>
            <a:ext cx="1705275" cy="307777"/>
          </a:xfrm>
          <a:prstGeom prst="rect">
            <a:avLst/>
          </a:prstGeom>
          <a:noFill/>
          <a:ln w="28575">
            <a:solidFill>
              <a:srgbClr val="FF0000"/>
            </a:solidFill>
          </a:ln>
        </p:spPr>
        <p:txBody>
          <a:bodyPr wrap="none" rtlCol="0">
            <a:spAutoFit/>
          </a:bodyPr>
          <a:lstStyle/>
          <a:p>
            <a:r>
              <a:rPr lang="en-GB" sz="1400"/>
              <a:t>Existing CFPA Course</a:t>
            </a:r>
          </a:p>
        </p:txBody>
      </p:sp>
      <p:sp>
        <p:nvSpPr>
          <p:cNvPr id="22" name="Textfeld 21"/>
          <p:cNvSpPr txBox="1"/>
          <p:nvPr/>
        </p:nvSpPr>
        <p:spPr>
          <a:xfrm>
            <a:off x="2493699" y="1792808"/>
            <a:ext cx="3718467" cy="307777"/>
          </a:xfrm>
          <a:prstGeom prst="rect">
            <a:avLst/>
          </a:prstGeom>
          <a:noFill/>
          <a:ln w="28575">
            <a:solidFill>
              <a:srgbClr val="FF0000"/>
            </a:solidFill>
            <a:prstDash val="solid"/>
          </a:ln>
        </p:spPr>
        <p:txBody>
          <a:bodyPr wrap="square" rtlCol="0">
            <a:spAutoFit/>
          </a:bodyPr>
          <a:lstStyle/>
          <a:p>
            <a:r>
              <a:rPr lang="en-GB" sz="1400" dirty="0"/>
              <a:t>1.2 Fire Safety-Technical Cycle 90 </a:t>
            </a:r>
          </a:p>
        </p:txBody>
      </p:sp>
      <p:sp>
        <p:nvSpPr>
          <p:cNvPr id="2" name="Textfeld 1"/>
          <p:cNvSpPr txBox="1"/>
          <p:nvPr/>
        </p:nvSpPr>
        <p:spPr>
          <a:xfrm>
            <a:off x="409612" y="218891"/>
            <a:ext cx="1440160" cy="307777"/>
          </a:xfrm>
          <a:prstGeom prst="rect">
            <a:avLst/>
          </a:prstGeom>
          <a:noFill/>
        </p:spPr>
        <p:txBody>
          <a:bodyPr wrap="square" rtlCol="0">
            <a:spAutoFit/>
          </a:bodyPr>
          <a:lstStyle/>
          <a:p>
            <a:r>
              <a:rPr lang="en-GB" sz="1400" b="1" dirty="0">
                <a:solidFill>
                  <a:srgbClr val="002060"/>
                </a:solidFill>
              </a:rPr>
              <a:t>Target group:</a:t>
            </a:r>
          </a:p>
        </p:txBody>
      </p:sp>
      <p:sp>
        <p:nvSpPr>
          <p:cNvPr id="23" name="Textfeld 22"/>
          <p:cNvSpPr txBox="1"/>
          <p:nvPr/>
        </p:nvSpPr>
        <p:spPr>
          <a:xfrm>
            <a:off x="281906" y="5557681"/>
            <a:ext cx="1861872" cy="954107"/>
          </a:xfrm>
          <a:prstGeom prst="rect">
            <a:avLst/>
          </a:prstGeom>
          <a:noFill/>
        </p:spPr>
        <p:txBody>
          <a:bodyPr wrap="square" rtlCol="0">
            <a:spAutoFit/>
          </a:bodyPr>
          <a:lstStyle/>
          <a:p>
            <a:r>
              <a:rPr lang="en-GB" sz="1400" dirty="0">
                <a:solidFill>
                  <a:srgbClr val="002060"/>
                </a:solidFill>
              </a:rPr>
              <a:t>Operatives; fire wardens/marshals; departmental managers</a:t>
            </a:r>
          </a:p>
        </p:txBody>
      </p:sp>
      <p:sp>
        <p:nvSpPr>
          <p:cNvPr id="26" name="Textfeld 25"/>
          <p:cNvSpPr txBox="1"/>
          <p:nvPr/>
        </p:nvSpPr>
        <p:spPr>
          <a:xfrm>
            <a:off x="6596743" y="5839417"/>
            <a:ext cx="3577545" cy="318472"/>
          </a:xfrm>
          <a:prstGeom prst="rect">
            <a:avLst/>
          </a:prstGeom>
          <a:noFill/>
          <a:ln w="28575">
            <a:solidFill>
              <a:srgbClr val="FF0000"/>
            </a:solidFill>
          </a:ln>
        </p:spPr>
        <p:txBody>
          <a:bodyPr wrap="square" rtlCol="0">
            <a:spAutoFit/>
          </a:bodyPr>
          <a:lstStyle/>
          <a:p>
            <a:r>
              <a:rPr lang="en-GB" sz="1400" dirty="0"/>
              <a:t>1.19 Hot Works  6 </a:t>
            </a:r>
          </a:p>
        </p:txBody>
      </p:sp>
      <p:sp>
        <p:nvSpPr>
          <p:cNvPr id="27" name="Textfeld 26"/>
          <p:cNvSpPr txBox="1"/>
          <p:nvPr/>
        </p:nvSpPr>
        <p:spPr>
          <a:xfrm>
            <a:off x="6596743" y="5444992"/>
            <a:ext cx="3577545" cy="307777"/>
          </a:xfrm>
          <a:prstGeom prst="rect">
            <a:avLst/>
          </a:prstGeom>
          <a:noFill/>
          <a:ln w="28575">
            <a:solidFill>
              <a:srgbClr val="FF0000"/>
            </a:solidFill>
          </a:ln>
        </p:spPr>
        <p:txBody>
          <a:bodyPr wrap="square" rtlCol="0">
            <a:spAutoFit/>
          </a:bodyPr>
          <a:lstStyle/>
          <a:p>
            <a:r>
              <a:rPr lang="en-GB" sz="1400" dirty="0"/>
              <a:t>1.25 Evacuation Steward  6 </a:t>
            </a:r>
          </a:p>
        </p:txBody>
      </p:sp>
      <p:sp>
        <p:nvSpPr>
          <p:cNvPr id="30" name="Textfeld 29"/>
          <p:cNvSpPr txBox="1"/>
          <p:nvPr/>
        </p:nvSpPr>
        <p:spPr>
          <a:xfrm>
            <a:off x="311175" y="4404525"/>
            <a:ext cx="2017309" cy="738664"/>
          </a:xfrm>
          <a:prstGeom prst="rect">
            <a:avLst/>
          </a:prstGeom>
          <a:noFill/>
        </p:spPr>
        <p:txBody>
          <a:bodyPr wrap="square" rtlCol="0">
            <a:spAutoFit/>
          </a:bodyPr>
          <a:lstStyle/>
          <a:p>
            <a:pPr lvl="0"/>
            <a:r>
              <a:rPr lang="en-GB" sz="1400" dirty="0">
                <a:solidFill>
                  <a:srgbClr val="002060"/>
                </a:solidFill>
              </a:rPr>
              <a:t>Technicians; installers; maintainers; commissioners</a:t>
            </a:r>
          </a:p>
        </p:txBody>
      </p:sp>
      <p:sp>
        <p:nvSpPr>
          <p:cNvPr id="33" name="Textfeld 32"/>
          <p:cNvSpPr txBox="1"/>
          <p:nvPr/>
        </p:nvSpPr>
        <p:spPr>
          <a:xfrm>
            <a:off x="6596744" y="3373156"/>
            <a:ext cx="3577545" cy="523220"/>
          </a:xfrm>
          <a:prstGeom prst="rect">
            <a:avLst/>
          </a:prstGeom>
          <a:noFill/>
          <a:ln w="38100">
            <a:solidFill>
              <a:srgbClr val="FF0000"/>
            </a:solidFill>
            <a:prstDash val="solid"/>
          </a:ln>
        </p:spPr>
        <p:txBody>
          <a:bodyPr wrap="square" rtlCol="0">
            <a:spAutoFit/>
          </a:bodyPr>
          <a:lstStyle/>
          <a:p>
            <a:r>
              <a:rPr lang="en-GB" sz="1400" i="1" dirty="0">
                <a:latin typeface="Calibri" panose="020F0502020204030204" pitchFamily="34" charset="0"/>
                <a:ea typeface="Calibri" panose="020F0502020204030204" pitchFamily="34" charset="0"/>
                <a:cs typeface="Times New Roman" panose="02020603050405020304" pitchFamily="18" charset="0"/>
              </a:rPr>
              <a:t>1.5 Fire Safety and Security, Museums and Historical Premises Specialist  30</a:t>
            </a:r>
            <a:endParaRPr lang="en-GB" sz="1400" dirty="0"/>
          </a:p>
        </p:txBody>
      </p:sp>
      <p:sp>
        <p:nvSpPr>
          <p:cNvPr id="40" name="Textfeld 39"/>
          <p:cNvSpPr txBox="1"/>
          <p:nvPr/>
        </p:nvSpPr>
        <p:spPr>
          <a:xfrm>
            <a:off x="2517624" y="921981"/>
            <a:ext cx="3707821" cy="307777"/>
          </a:xfrm>
          <a:prstGeom prst="rect">
            <a:avLst/>
          </a:prstGeom>
          <a:noFill/>
          <a:ln w="28575">
            <a:solidFill>
              <a:srgbClr val="FF0000"/>
            </a:solidFill>
          </a:ln>
        </p:spPr>
        <p:txBody>
          <a:bodyPr wrap="square" rtlCol="0">
            <a:spAutoFit/>
          </a:bodyPr>
          <a:lstStyle/>
          <a:p>
            <a:r>
              <a:rPr lang="en-GB" sz="1400" dirty="0"/>
              <a:t>1.1 Fire Safety  - Management Cycle 60 </a:t>
            </a:r>
          </a:p>
        </p:txBody>
      </p:sp>
      <p:sp>
        <p:nvSpPr>
          <p:cNvPr id="42" name="Textfeld 41"/>
          <p:cNvSpPr txBox="1"/>
          <p:nvPr/>
        </p:nvSpPr>
        <p:spPr>
          <a:xfrm>
            <a:off x="281906" y="3091931"/>
            <a:ext cx="2075849" cy="954107"/>
          </a:xfrm>
          <a:prstGeom prst="rect">
            <a:avLst/>
          </a:prstGeom>
          <a:noFill/>
        </p:spPr>
        <p:txBody>
          <a:bodyPr wrap="square" rtlCol="0">
            <a:spAutoFit/>
          </a:bodyPr>
          <a:lstStyle/>
          <a:p>
            <a:r>
              <a:rPr lang="en-GB" sz="1400" dirty="0">
                <a:solidFill>
                  <a:srgbClr val="002060"/>
                </a:solidFill>
              </a:rPr>
              <a:t>Safety managers; consultants; enforcers, insurers; fire protection engineers </a:t>
            </a:r>
          </a:p>
        </p:txBody>
      </p:sp>
      <p:sp>
        <p:nvSpPr>
          <p:cNvPr id="44" name="Textfeld 43"/>
          <p:cNvSpPr txBox="1"/>
          <p:nvPr/>
        </p:nvSpPr>
        <p:spPr>
          <a:xfrm>
            <a:off x="2556089" y="5356432"/>
            <a:ext cx="3755032" cy="523220"/>
          </a:xfrm>
          <a:prstGeom prst="rect">
            <a:avLst/>
          </a:prstGeom>
          <a:noFill/>
          <a:ln w="28575">
            <a:solidFill>
              <a:srgbClr val="FF0000"/>
            </a:solidFill>
          </a:ln>
        </p:spPr>
        <p:txBody>
          <a:bodyPr wrap="square" rtlCol="0">
            <a:spAutoFit/>
          </a:bodyPr>
          <a:lstStyle/>
          <a:p>
            <a:r>
              <a:rPr lang="en-GB" sz="1400" dirty="0"/>
              <a:t>1.22 Introduction to Fire Protection Management Systems 6 </a:t>
            </a:r>
          </a:p>
        </p:txBody>
      </p:sp>
      <p:sp>
        <p:nvSpPr>
          <p:cNvPr id="45" name="Textfeld 44"/>
          <p:cNvSpPr txBox="1"/>
          <p:nvPr/>
        </p:nvSpPr>
        <p:spPr>
          <a:xfrm>
            <a:off x="7199037" y="6462629"/>
            <a:ext cx="1837426" cy="307777"/>
          </a:xfrm>
          <a:prstGeom prst="rect">
            <a:avLst/>
          </a:prstGeom>
          <a:noFill/>
          <a:ln w="28575">
            <a:solidFill>
              <a:schemeClr val="tx1"/>
            </a:solidFill>
            <a:prstDash val="sysDash"/>
          </a:ln>
        </p:spPr>
        <p:txBody>
          <a:bodyPr wrap="none" rtlCol="0">
            <a:spAutoFit/>
          </a:bodyPr>
          <a:lstStyle/>
          <a:p>
            <a:r>
              <a:rPr lang="en-GB" sz="1400"/>
              <a:t>Proposed CFPA Course</a:t>
            </a:r>
          </a:p>
        </p:txBody>
      </p:sp>
      <p:sp>
        <p:nvSpPr>
          <p:cNvPr id="46" name="Textfeld 45"/>
          <p:cNvSpPr txBox="1"/>
          <p:nvPr/>
        </p:nvSpPr>
        <p:spPr>
          <a:xfrm>
            <a:off x="9227126" y="6462629"/>
            <a:ext cx="1341778" cy="307777"/>
          </a:xfrm>
          <a:prstGeom prst="rect">
            <a:avLst/>
          </a:prstGeom>
          <a:noFill/>
          <a:ln w="28575">
            <a:noFill/>
            <a:prstDash val="sysDash"/>
          </a:ln>
        </p:spPr>
        <p:txBody>
          <a:bodyPr wrap="none" rtlCol="0">
            <a:spAutoFit/>
          </a:bodyPr>
          <a:lstStyle/>
          <a:p>
            <a:r>
              <a:rPr lang="en-GB" sz="1400"/>
              <a:t>No CFPA Course</a:t>
            </a:r>
          </a:p>
        </p:txBody>
      </p:sp>
      <p:sp>
        <p:nvSpPr>
          <p:cNvPr id="3" name="Pfeil nach unten 2"/>
          <p:cNvSpPr/>
          <p:nvPr/>
        </p:nvSpPr>
        <p:spPr>
          <a:xfrm rot="10800000" flipH="1">
            <a:off x="2309612" y="792480"/>
            <a:ext cx="96288" cy="5660856"/>
          </a:xfrm>
          <a:prstGeom prst="downArrow">
            <a:avLst/>
          </a:prstGeom>
          <a:solidFill>
            <a:schemeClr val="accent4">
              <a:lumMod val="75000"/>
            </a:schemeClr>
          </a:solidFill>
          <a:ln w="12700" cap="sq"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2060"/>
              </a:solidFill>
            </a:endParaRPr>
          </a:p>
        </p:txBody>
      </p:sp>
      <p:sp>
        <p:nvSpPr>
          <p:cNvPr id="17" name="Textfeld 16"/>
          <p:cNvSpPr txBox="1"/>
          <p:nvPr/>
        </p:nvSpPr>
        <p:spPr>
          <a:xfrm>
            <a:off x="1735453" y="427912"/>
            <a:ext cx="2593157" cy="307777"/>
          </a:xfrm>
          <a:prstGeom prst="rect">
            <a:avLst/>
          </a:prstGeom>
          <a:noFill/>
        </p:spPr>
        <p:txBody>
          <a:bodyPr wrap="square" rtlCol="0">
            <a:spAutoFit/>
          </a:bodyPr>
          <a:lstStyle/>
          <a:p>
            <a:r>
              <a:rPr lang="en-GB" sz="1400" b="1" dirty="0"/>
              <a:t>Level of qualification</a:t>
            </a:r>
          </a:p>
        </p:txBody>
      </p:sp>
      <p:sp>
        <p:nvSpPr>
          <p:cNvPr id="10" name="TextBox 9"/>
          <p:cNvSpPr txBox="1"/>
          <p:nvPr/>
        </p:nvSpPr>
        <p:spPr>
          <a:xfrm>
            <a:off x="294112" y="5214222"/>
            <a:ext cx="1213943" cy="369332"/>
          </a:xfrm>
          <a:prstGeom prst="rect">
            <a:avLst/>
          </a:prstGeom>
          <a:noFill/>
        </p:spPr>
        <p:txBody>
          <a:bodyPr wrap="square" rtlCol="0">
            <a:spAutoFit/>
          </a:bodyPr>
          <a:lstStyle/>
          <a:p>
            <a:r>
              <a:rPr lang="en-GB" dirty="0"/>
              <a:t>LEVEL 2</a:t>
            </a:r>
          </a:p>
        </p:txBody>
      </p:sp>
      <p:sp>
        <p:nvSpPr>
          <p:cNvPr id="37" name="TextBox 36"/>
          <p:cNvSpPr txBox="1"/>
          <p:nvPr/>
        </p:nvSpPr>
        <p:spPr>
          <a:xfrm>
            <a:off x="311175" y="4099656"/>
            <a:ext cx="1213943" cy="369332"/>
          </a:xfrm>
          <a:prstGeom prst="rect">
            <a:avLst/>
          </a:prstGeom>
          <a:noFill/>
        </p:spPr>
        <p:txBody>
          <a:bodyPr wrap="square" rtlCol="0">
            <a:spAutoFit/>
          </a:bodyPr>
          <a:lstStyle/>
          <a:p>
            <a:r>
              <a:rPr lang="en-GB" dirty="0"/>
              <a:t>LEVEL 3</a:t>
            </a:r>
          </a:p>
        </p:txBody>
      </p:sp>
      <p:sp>
        <p:nvSpPr>
          <p:cNvPr id="43" name="TextBox 42"/>
          <p:cNvSpPr txBox="1"/>
          <p:nvPr/>
        </p:nvSpPr>
        <p:spPr>
          <a:xfrm>
            <a:off x="281906" y="2786615"/>
            <a:ext cx="1213943" cy="369332"/>
          </a:xfrm>
          <a:prstGeom prst="rect">
            <a:avLst/>
          </a:prstGeom>
          <a:noFill/>
        </p:spPr>
        <p:txBody>
          <a:bodyPr wrap="square" rtlCol="0">
            <a:spAutoFit/>
          </a:bodyPr>
          <a:lstStyle/>
          <a:p>
            <a:r>
              <a:rPr lang="en-GB" dirty="0"/>
              <a:t>LEVEL 4</a:t>
            </a:r>
          </a:p>
        </p:txBody>
      </p:sp>
      <p:sp>
        <p:nvSpPr>
          <p:cNvPr id="47" name="Textfeld 8"/>
          <p:cNvSpPr txBox="1"/>
          <p:nvPr/>
        </p:nvSpPr>
        <p:spPr>
          <a:xfrm>
            <a:off x="2530903" y="4635396"/>
            <a:ext cx="3681264" cy="307777"/>
          </a:xfrm>
          <a:prstGeom prst="rect">
            <a:avLst/>
          </a:prstGeom>
          <a:noFill/>
          <a:ln w="28575">
            <a:solidFill>
              <a:srgbClr val="FF0000"/>
            </a:solidFill>
          </a:ln>
        </p:spPr>
        <p:txBody>
          <a:bodyPr wrap="square" rtlCol="0">
            <a:spAutoFit/>
          </a:bodyPr>
          <a:lstStyle/>
          <a:p>
            <a:r>
              <a:rPr lang="en-GB" sz="1400" dirty="0"/>
              <a:t>1.17 Fire Safety in Transformation Facilities 12</a:t>
            </a:r>
          </a:p>
        </p:txBody>
      </p:sp>
      <p:sp>
        <p:nvSpPr>
          <p:cNvPr id="48" name="Textfeld 8"/>
          <p:cNvSpPr txBox="1"/>
          <p:nvPr/>
        </p:nvSpPr>
        <p:spPr>
          <a:xfrm>
            <a:off x="2521125" y="3306640"/>
            <a:ext cx="3691042" cy="523220"/>
          </a:xfrm>
          <a:prstGeom prst="rect">
            <a:avLst/>
          </a:prstGeom>
          <a:noFill/>
          <a:ln w="28575">
            <a:solidFill>
              <a:srgbClr val="FF0000"/>
            </a:solidFill>
          </a:ln>
        </p:spPr>
        <p:txBody>
          <a:bodyPr wrap="square" rtlCol="0">
            <a:spAutoFit/>
          </a:bodyPr>
          <a:lstStyle/>
          <a:p>
            <a:r>
              <a:rPr lang="en-GB" sz="1400" dirty="0"/>
              <a:t>1.24 Introduction to the Management of Hotel Fire Safety  6</a:t>
            </a:r>
          </a:p>
        </p:txBody>
      </p:sp>
      <p:sp>
        <p:nvSpPr>
          <p:cNvPr id="50" name="TextBox 49"/>
          <p:cNvSpPr txBox="1"/>
          <p:nvPr/>
        </p:nvSpPr>
        <p:spPr>
          <a:xfrm>
            <a:off x="311175" y="1817124"/>
            <a:ext cx="1213943" cy="369332"/>
          </a:xfrm>
          <a:prstGeom prst="rect">
            <a:avLst/>
          </a:prstGeom>
          <a:noFill/>
        </p:spPr>
        <p:txBody>
          <a:bodyPr wrap="square" rtlCol="0">
            <a:spAutoFit/>
          </a:bodyPr>
          <a:lstStyle/>
          <a:p>
            <a:r>
              <a:rPr lang="en-GB" dirty="0"/>
              <a:t>LEVEL 5</a:t>
            </a:r>
          </a:p>
        </p:txBody>
      </p:sp>
      <p:sp>
        <p:nvSpPr>
          <p:cNvPr id="51" name="Textfeld 32"/>
          <p:cNvSpPr txBox="1"/>
          <p:nvPr/>
        </p:nvSpPr>
        <p:spPr>
          <a:xfrm>
            <a:off x="6596744" y="2743594"/>
            <a:ext cx="3577545" cy="523220"/>
          </a:xfrm>
          <a:prstGeom prst="rect">
            <a:avLst/>
          </a:prstGeom>
          <a:noFill/>
          <a:ln w="38100">
            <a:solidFill>
              <a:srgbClr val="FF0000"/>
            </a:solidFill>
            <a:prstDash val="solid"/>
          </a:ln>
        </p:spPr>
        <p:txBody>
          <a:bodyPr wrap="square" rtlCol="0">
            <a:spAutoFit/>
          </a:bodyPr>
          <a:lstStyle/>
          <a:p>
            <a:r>
              <a:rPr lang="en-GB" sz="1400" i="1" dirty="0">
                <a:latin typeface="Calibri" panose="020F0502020204030204" pitchFamily="34" charset="0"/>
                <a:ea typeface="Calibri" panose="020F0502020204030204" pitchFamily="34" charset="0"/>
                <a:cs typeface="Times New Roman" panose="02020603050405020304" pitchFamily="18" charset="0"/>
              </a:rPr>
              <a:t>1.6 Fire Safety and Security, Shopping Centres Specialist  30</a:t>
            </a:r>
            <a:endParaRPr lang="en-GB" sz="1400" dirty="0"/>
          </a:p>
        </p:txBody>
      </p:sp>
      <p:sp>
        <p:nvSpPr>
          <p:cNvPr id="20" name="TextBox 19"/>
          <p:cNvSpPr txBox="1"/>
          <p:nvPr/>
        </p:nvSpPr>
        <p:spPr>
          <a:xfrm>
            <a:off x="298745" y="2083410"/>
            <a:ext cx="2019149" cy="738664"/>
          </a:xfrm>
          <a:prstGeom prst="rect">
            <a:avLst/>
          </a:prstGeom>
          <a:noFill/>
        </p:spPr>
        <p:txBody>
          <a:bodyPr wrap="square" rtlCol="0">
            <a:spAutoFit/>
          </a:bodyPr>
          <a:lstStyle/>
          <a:p>
            <a:r>
              <a:rPr lang="en-GB" sz="1400" dirty="0">
                <a:solidFill>
                  <a:schemeClr val="accent1">
                    <a:lumMod val="50000"/>
                  </a:schemeClr>
                </a:solidFill>
              </a:rPr>
              <a:t>Safety managers; Consultants; enforcers; fire protection engineers</a:t>
            </a:r>
          </a:p>
        </p:txBody>
      </p:sp>
      <p:cxnSp>
        <p:nvCxnSpPr>
          <p:cNvPr id="36" name="Straight Connector 35"/>
          <p:cNvCxnSpPr/>
          <p:nvPr/>
        </p:nvCxnSpPr>
        <p:spPr>
          <a:xfrm flipV="1">
            <a:off x="2368965" y="2435642"/>
            <a:ext cx="8236874" cy="36547"/>
          </a:xfrm>
          <a:prstGeom prst="line">
            <a:avLst/>
          </a:prstGeom>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a:xfrm flipV="1">
            <a:off x="2381345" y="3946264"/>
            <a:ext cx="8177309" cy="8771"/>
          </a:xfrm>
          <a:prstGeom prst="line">
            <a:avLst/>
          </a:prstGeom>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a:xfrm flipV="1">
            <a:off x="2345630" y="5255971"/>
            <a:ext cx="8337365" cy="27475"/>
          </a:xfrm>
          <a:prstGeom prst="line">
            <a:avLst/>
          </a:prstGeom>
        </p:spPr>
        <p:style>
          <a:lnRef idx="2">
            <a:schemeClr val="dk1"/>
          </a:lnRef>
          <a:fillRef idx="0">
            <a:schemeClr val="dk1"/>
          </a:fillRef>
          <a:effectRef idx="1">
            <a:schemeClr val="dk1"/>
          </a:effectRef>
          <a:fontRef idx="minor">
            <a:schemeClr val="tx1"/>
          </a:fontRef>
        </p:style>
      </p:cxnSp>
      <p:sp>
        <p:nvSpPr>
          <p:cNvPr id="55" name="Textfeld 43"/>
          <p:cNvSpPr txBox="1"/>
          <p:nvPr/>
        </p:nvSpPr>
        <p:spPr>
          <a:xfrm>
            <a:off x="6596743" y="4680221"/>
            <a:ext cx="3577545" cy="307777"/>
          </a:xfrm>
          <a:prstGeom prst="rect">
            <a:avLst/>
          </a:prstGeom>
          <a:noFill/>
          <a:ln w="28575">
            <a:solidFill>
              <a:srgbClr val="FF0000"/>
            </a:solidFill>
          </a:ln>
        </p:spPr>
        <p:txBody>
          <a:bodyPr wrap="square" rtlCol="0">
            <a:spAutoFit/>
          </a:bodyPr>
          <a:lstStyle/>
          <a:p>
            <a:r>
              <a:rPr lang="en-GB" sz="1400" dirty="0"/>
              <a:t>1.31 Introduction to Thermography 18  </a:t>
            </a:r>
          </a:p>
        </p:txBody>
      </p:sp>
      <p:sp>
        <p:nvSpPr>
          <p:cNvPr id="56" name="Textfeld 43"/>
          <p:cNvSpPr txBox="1"/>
          <p:nvPr/>
        </p:nvSpPr>
        <p:spPr>
          <a:xfrm>
            <a:off x="6596744" y="4192837"/>
            <a:ext cx="3577544" cy="307777"/>
          </a:xfrm>
          <a:prstGeom prst="rect">
            <a:avLst/>
          </a:prstGeom>
          <a:noFill/>
          <a:ln w="28575">
            <a:solidFill>
              <a:srgbClr val="FF0000"/>
            </a:solidFill>
          </a:ln>
        </p:spPr>
        <p:txBody>
          <a:bodyPr wrap="square" rtlCol="0">
            <a:spAutoFit/>
          </a:bodyPr>
          <a:lstStyle/>
          <a:p>
            <a:r>
              <a:rPr lang="en-GB" sz="1400" dirty="0"/>
              <a:t>1.9 Thermography of Electrical Installations 30</a:t>
            </a:r>
          </a:p>
        </p:txBody>
      </p:sp>
      <p:cxnSp>
        <p:nvCxnSpPr>
          <p:cNvPr id="57" name="Straight Connector 56"/>
          <p:cNvCxnSpPr/>
          <p:nvPr/>
        </p:nvCxnSpPr>
        <p:spPr>
          <a:xfrm flipV="1">
            <a:off x="2405900" y="1541821"/>
            <a:ext cx="8236874" cy="36547"/>
          </a:xfrm>
          <a:prstGeom prst="line">
            <a:avLst/>
          </a:prstGeom>
        </p:spPr>
        <p:style>
          <a:lnRef idx="2">
            <a:schemeClr val="dk1"/>
          </a:lnRef>
          <a:fillRef idx="0">
            <a:schemeClr val="dk1"/>
          </a:fillRef>
          <a:effectRef idx="1">
            <a:schemeClr val="dk1"/>
          </a:effectRef>
          <a:fontRef idx="minor">
            <a:schemeClr val="tx1"/>
          </a:fontRef>
        </p:style>
      </p:cxnSp>
      <p:sp>
        <p:nvSpPr>
          <p:cNvPr id="58" name="TextBox 57"/>
          <p:cNvSpPr txBox="1"/>
          <p:nvPr/>
        </p:nvSpPr>
        <p:spPr>
          <a:xfrm>
            <a:off x="250750" y="526113"/>
            <a:ext cx="1213943" cy="369332"/>
          </a:xfrm>
          <a:prstGeom prst="rect">
            <a:avLst/>
          </a:prstGeom>
          <a:noFill/>
        </p:spPr>
        <p:txBody>
          <a:bodyPr wrap="square" rtlCol="0">
            <a:spAutoFit/>
          </a:bodyPr>
          <a:lstStyle/>
          <a:p>
            <a:r>
              <a:rPr lang="en-GB" dirty="0"/>
              <a:t>LEVEL 6</a:t>
            </a:r>
          </a:p>
        </p:txBody>
      </p:sp>
      <p:sp>
        <p:nvSpPr>
          <p:cNvPr id="59" name="TextBox 58"/>
          <p:cNvSpPr txBox="1"/>
          <p:nvPr/>
        </p:nvSpPr>
        <p:spPr>
          <a:xfrm>
            <a:off x="311175" y="755715"/>
            <a:ext cx="2111574" cy="1169551"/>
          </a:xfrm>
          <a:prstGeom prst="rect">
            <a:avLst/>
          </a:prstGeom>
          <a:noFill/>
        </p:spPr>
        <p:txBody>
          <a:bodyPr wrap="square" rtlCol="0">
            <a:spAutoFit/>
          </a:bodyPr>
          <a:lstStyle/>
          <a:p>
            <a:r>
              <a:rPr lang="en-GB" sz="1400" dirty="0">
                <a:solidFill>
                  <a:schemeClr val="accent1">
                    <a:lumMod val="50000"/>
                  </a:schemeClr>
                </a:solidFill>
              </a:rPr>
              <a:t>Safety senior managers; advisors/consultants of complex companies; enforcers specialising in fire safety</a:t>
            </a:r>
          </a:p>
        </p:txBody>
      </p:sp>
    </p:spTree>
    <p:extLst>
      <p:ext uri="{BB962C8B-B14F-4D97-AF65-F5344CB8AC3E}">
        <p14:creationId xmlns:p14="http://schemas.microsoft.com/office/powerpoint/2010/main" val="4071125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5400" dirty="0"/>
              <a:t>Background</a:t>
            </a:r>
          </a:p>
        </p:txBody>
      </p:sp>
      <p:sp>
        <p:nvSpPr>
          <p:cNvPr id="3" name="Rectangle 2"/>
          <p:cNvSpPr/>
          <p:nvPr/>
        </p:nvSpPr>
        <p:spPr>
          <a:xfrm>
            <a:off x="1048512" y="1342210"/>
            <a:ext cx="10305288" cy="4524315"/>
          </a:xfrm>
          <a:prstGeom prst="rect">
            <a:avLst/>
          </a:prstGeom>
        </p:spPr>
        <p:txBody>
          <a:bodyPr wrap="square">
            <a:spAutoFit/>
          </a:bodyPr>
          <a:lstStyle/>
          <a:p>
            <a:r>
              <a:rPr lang="en-GB" sz="3200" dirty="0"/>
              <a:t>Referencing CFPA-E qualifications against the European Qualifications Framework is not a prescriptive process but one that is designed to best fit the qualification framework that we design for our training. It is here where the main focus of the work has taken place to date.</a:t>
            </a:r>
          </a:p>
          <a:p>
            <a:r>
              <a:rPr lang="en-GB" sz="3200" dirty="0"/>
              <a:t>In the EQF guidelines on referencing they advise that ‘</a:t>
            </a:r>
            <a:r>
              <a:rPr lang="en-GB" sz="3200" i="1" dirty="0">
                <a:ea typeface="Calibri" panose="020F0502020204030204" pitchFamily="34" charset="0"/>
                <a:cs typeface="Times New Roman" panose="02020603050405020304" pitchFamily="18" charset="0"/>
              </a:rPr>
              <a:t>the development of an (N)QF is a substantial political undertaking and a long term project for improvement rather than a short term means of better referencing to the EQF</a:t>
            </a:r>
            <a:r>
              <a:rPr lang="en-GB" sz="3200" dirty="0">
                <a:ea typeface="Calibri" panose="020F0502020204030204" pitchFamily="34" charset="0"/>
                <a:cs typeface="Times New Roman" panose="02020603050405020304" pitchFamily="18" charset="0"/>
              </a:rPr>
              <a:t>’.</a:t>
            </a:r>
            <a:endParaRPr lang="en-GB" sz="3200" dirty="0"/>
          </a:p>
        </p:txBody>
      </p:sp>
    </p:spTree>
    <p:extLst>
      <p:ext uri="{BB962C8B-B14F-4D97-AF65-F5344CB8AC3E}">
        <p14:creationId xmlns:p14="http://schemas.microsoft.com/office/powerpoint/2010/main" val="1543370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7010727" y="3328011"/>
            <a:ext cx="3858146" cy="738664"/>
          </a:xfrm>
          <a:prstGeom prst="rect">
            <a:avLst/>
          </a:prstGeom>
          <a:noFill/>
          <a:ln w="28575">
            <a:solidFill>
              <a:srgbClr val="FF0000"/>
            </a:solidFill>
          </a:ln>
        </p:spPr>
        <p:txBody>
          <a:bodyPr wrap="square" rtlCol="0">
            <a:spAutoFit/>
          </a:bodyPr>
          <a:lstStyle/>
          <a:p>
            <a:r>
              <a:rPr lang="en-GB" sz="1400" dirty="0"/>
              <a:t>1.18 Operator of Stationary Fire Protection Systems and Fire Extinguishers Containing Fluorinated Greenhouse Gases (EC-directive) 12</a:t>
            </a:r>
          </a:p>
        </p:txBody>
      </p:sp>
      <p:sp>
        <p:nvSpPr>
          <p:cNvPr id="8" name="Textfeld 7"/>
          <p:cNvSpPr txBox="1"/>
          <p:nvPr/>
        </p:nvSpPr>
        <p:spPr>
          <a:xfrm>
            <a:off x="2795312" y="3041786"/>
            <a:ext cx="3944092" cy="307777"/>
          </a:xfrm>
          <a:prstGeom prst="rect">
            <a:avLst/>
          </a:prstGeom>
          <a:noFill/>
          <a:ln w="28575">
            <a:solidFill>
              <a:srgbClr val="FF0000"/>
            </a:solidFill>
          </a:ln>
        </p:spPr>
        <p:txBody>
          <a:bodyPr wrap="square" rtlCol="0">
            <a:spAutoFit/>
          </a:bodyPr>
          <a:lstStyle/>
          <a:p>
            <a:r>
              <a:rPr lang="en-GB" sz="1400" dirty="0"/>
              <a:t>1.27 Sprinkler Systems Basics 12</a:t>
            </a:r>
          </a:p>
        </p:txBody>
      </p:sp>
      <p:sp>
        <p:nvSpPr>
          <p:cNvPr id="9" name="Textfeld 8"/>
          <p:cNvSpPr txBox="1"/>
          <p:nvPr/>
        </p:nvSpPr>
        <p:spPr>
          <a:xfrm>
            <a:off x="2781437" y="4952778"/>
            <a:ext cx="3974796" cy="307777"/>
          </a:xfrm>
          <a:prstGeom prst="rect">
            <a:avLst/>
          </a:prstGeom>
          <a:noFill/>
          <a:ln w="28575">
            <a:solidFill>
              <a:srgbClr val="FF0000"/>
            </a:solidFill>
          </a:ln>
        </p:spPr>
        <p:txBody>
          <a:bodyPr wrap="square" rtlCol="0">
            <a:spAutoFit/>
          </a:bodyPr>
          <a:lstStyle/>
          <a:p>
            <a:r>
              <a:rPr lang="en-GB" sz="1400" dirty="0"/>
              <a:t>1.29 Gas  System Operator  12</a:t>
            </a:r>
          </a:p>
        </p:txBody>
      </p:sp>
      <p:sp>
        <p:nvSpPr>
          <p:cNvPr id="15" name="Textfeld 14"/>
          <p:cNvSpPr txBox="1"/>
          <p:nvPr/>
        </p:nvSpPr>
        <p:spPr>
          <a:xfrm>
            <a:off x="3287134" y="188640"/>
            <a:ext cx="6321795" cy="369332"/>
          </a:xfrm>
          <a:prstGeom prst="rect">
            <a:avLst/>
          </a:prstGeom>
          <a:noFill/>
        </p:spPr>
        <p:txBody>
          <a:bodyPr wrap="none" rtlCol="0">
            <a:spAutoFit/>
          </a:bodyPr>
          <a:lstStyle/>
          <a:p>
            <a:r>
              <a:rPr lang="en-GB" b="1" dirty="0"/>
              <a:t>CFPA-Europe qualification framework for Fire Protection Systems</a:t>
            </a:r>
          </a:p>
        </p:txBody>
      </p:sp>
      <p:sp>
        <p:nvSpPr>
          <p:cNvPr id="18" name="Textfeld 17"/>
          <p:cNvSpPr txBox="1"/>
          <p:nvPr/>
        </p:nvSpPr>
        <p:spPr>
          <a:xfrm>
            <a:off x="5231905" y="6453337"/>
            <a:ext cx="1705275" cy="307777"/>
          </a:xfrm>
          <a:prstGeom prst="rect">
            <a:avLst/>
          </a:prstGeom>
          <a:noFill/>
          <a:ln w="28575">
            <a:solidFill>
              <a:srgbClr val="FF0000"/>
            </a:solidFill>
          </a:ln>
        </p:spPr>
        <p:txBody>
          <a:bodyPr wrap="none" rtlCol="0">
            <a:spAutoFit/>
          </a:bodyPr>
          <a:lstStyle/>
          <a:p>
            <a:r>
              <a:rPr lang="en-GB" sz="1400"/>
              <a:t>Existing CFPA Course</a:t>
            </a:r>
          </a:p>
        </p:txBody>
      </p:sp>
      <p:sp>
        <p:nvSpPr>
          <p:cNvPr id="21" name="Textfeld 20"/>
          <p:cNvSpPr txBox="1"/>
          <p:nvPr/>
        </p:nvSpPr>
        <p:spPr>
          <a:xfrm>
            <a:off x="2781436" y="5395280"/>
            <a:ext cx="3957967" cy="307777"/>
          </a:xfrm>
          <a:prstGeom prst="rect">
            <a:avLst/>
          </a:prstGeom>
          <a:noFill/>
          <a:ln w="28575">
            <a:solidFill>
              <a:srgbClr val="FF0000"/>
            </a:solidFill>
          </a:ln>
        </p:spPr>
        <p:txBody>
          <a:bodyPr wrap="square" rtlCol="0">
            <a:spAutoFit/>
          </a:bodyPr>
          <a:lstStyle/>
          <a:p>
            <a:r>
              <a:rPr lang="en-GB" sz="1400" dirty="0"/>
              <a:t>1.30 Fire Detection &amp; Alarm System Operator 6 </a:t>
            </a:r>
          </a:p>
        </p:txBody>
      </p:sp>
      <p:sp>
        <p:nvSpPr>
          <p:cNvPr id="22" name="Textfeld 21"/>
          <p:cNvSpPr txBox="1"/>
          <p:nvPr/>
        </p:nvSpPr>
        <p:spPr>
          <a:xfrm>
            <a:off x="6988805" y="4480851"/>
            <a:ext cx="3858146" cy="523220"/>
          </a:xfrm>
          <a:prstGeom prst="rect">
            <a:avLst/>
          </a:prstGeom>
          <a:noFill/>
          <a:ln w="28575">
            <a:solidFill>
              <a:srgbClr val="FF0000"/>
            </a:solidFill>
            <a:prstDash val="solid"/>
          </a:ln>
        </p:spPr>
        <p:txBody>
          <a:bodyPr wrap="square" rtlCol="0">
            <a:spAutoFit/>
          </a:bodyPr>
          <a:lstStyle/>
          <a:p>
            <a:r>
              <a:rPr lang="en-GB" sz="1400" dirty="0"/>
              <a:t>1.41 Natural Smoke &amp; Heat Exhaust Systems  </a:t>
            </a:r>
            <a:br>
              <a:rPr lang="en-GB" sz="1400" dirty="0"/>
            </a:br>
            <a:r>
              <a:rPr lang="en-GB" sz="1400" dirty="0"/>
              <a:t>Operator 6</a:t>
            </a:r>
          </a:p>
        </p:txBody>
      </p:sp>
      <p:sp>
        <p:nvSpPr>
          <p:cNvPr id="2" name="Textfeld 1"/>
          <p:cNvSpPr txBox="1"/>
          <p:nvPr/>
        </p:nvSpPr>
        <p:spPr>
          <a:xfrm>
            <a:off x="414333" y="294371"/>
            <a:ext cx="1440160" cy="307777"/>
          </a:xfrm>
          <a:prstGeom prst="rect">
            <a:avLst/>
          </a:prstGeom>
          <a:noFill/>
        </p:spPr>
        <p:txBody>
          <a:bodyPr wrap="square" rtlCol="0">
            <a:spAutoFit/>
          </a:bodyPr>
          <a:lstStyle/>
          <a:p>
            <a:r>
              <a:rPr lang="en-GB" sz="1400" b="1" dirty="0">
                <a:solidFill>
                  <a:srgbClr val="002060"/>
                </a:solidFill>
              </a:rPr>
              <a:t>Target group:</a:t>
            </a:r>
          </a:p>
        </p:txBody>
      </p:sp>
      <p:sp>
        <p:nvSpPr>
          <p:cNvPr id="23" name="Textfeld 22"/>
          <p:cNvSpPr txBox="1"/>
          <p:nvPr/>
        </p:nvSpPr>
        <p:spPr>
          <a:xfrm>
            <a:off x="376216" y="4641725"/>
            <a:ext cx="1904572" cy="1600438"/>
          </a:xfrm>
          <a:prstGeom prst="rect">
            <a:avLst/>
          </a:prstGeom>
          <a:noFill/>
        </p:spPr>
        <p:txBody>
          <a:bodyPr wrap="square" rtlCol="0">
            <a:spAutoFit/>
          </a:bodyPr>
          <a:lstStyle/>
          <a:p>
            <a:pPr lvl="0"/>
            <a:r>
              <a:rPr lang="en-GB" sz="1400" dirty="0">
                <a:solidFill>
                  <a:srgbClr val="002060"/>
                </a:solidFill>
              </a:rPr>
              <a:t>Maintenance company; staff working with water extinguishing systems; User personnel: operation and visual checks</a:t>
            </a:r>
          </a:p>
          <a:p>
            <a:endParaRPr lang="en-GB" sz="1400" dirty="0">
              <a:solidFill>
                <a:srgbClr val="002060"/>
              </a:solidFill>
            </a:endParaRPr>
          </a:p>
        </p:txBody>
      </p:sp>
      <p:sp>
        <p:nvSpPr>
          <p:cNvPr id="25" name="Textfeld 24"/>
          <p:cNvSpPr txBox="1"/>
          <p:nvPr/>
        </p:nvSpPr>
        <p:spPr>
          <a:xfrm>
            <a:off x="6988805" y="5180334"/>
            <a:ext cx="3836224" cy="307777"/>
          </a:xfrm>
          <a:prstGeom prst="rect">
            <a:avLst/>
          </a:prstGeom>
          <a:noFill/>
          <a:ln w="28575">
            <a:solidFill>
              <a:schemeClr val="tx1"/>
            </a:solidFill>
            <a:prstDash val="sysDot"/>
          </a:ln>
        </p:spPr>
        <p:txBody>
          <a:bodyPr wrap="square" rtlCol="0">
            <a:spAutoFit/>
          </a:bodyPr>
          <a:lstStyle/>
          <a:p>
            <a:r>
              <a:rPr lang="en-GB" sz="1400" dirty="0"/>
              <a:t>Passive fire protection Systems Operator</a:t>
            </a:r>
          </a:p>
        </p:txBody>
      </p:sp>
      <p:sp>
        <p:nvSpPr>
          <p:cNvPr id="26" name="Textfeld 25"/>
          <p:cNvSpPr txBox="1"/>
          <p:nvPr/>
        </p:nvSpPr>
        <p:spPr>
          <a:xfrm>
            <a:off x="2781436" y="4470202"/>
            <a:ext cx="3974795" cy="307777"/>
          </a:xfrm>
          <a:prstGeom prst="rect">
            <a:avLst/>
          </a:prstGeom>
          <a:noFill/>
          <a:ln w="28575">
            <a:solidFill>
              <a:srgbClr val="FF0000"/>
            </a:solidFill>
          </a:ln>
        </p:spPr>
        <p:txBody>
          <a:bodyPr wrap="square" rtlCol="0">
            <a:spAutoFit/>
          </a:bodyPr>
          <a:lstStyle/>
          <a:p>
            <a:r>
              <a:rPr lang="en-GB" sz="1400" dirty="0"/>
              <a:t>1.28 Sprinkler Operator 12</a:t>
            </a:r>
          </a:p>
        </p:txBody>
      </p:sp>
      <p:sp>
        <p:nvSpPr>
          <p:cNvPr id="27" name="Textfeld 26"/>
          <p:cNvSpPr txBox="1"/>
          <p:nvPr/>
        </p:nvSpPr>
        <p:spPr>
          <a:xfrm>
            <a:off x="2795311" y="2609658"/>
            <a:ext cx="1744032" cy="307777"/>
          </a:xfrm>
          <a:prstGeom prst="rect">
            <a:avLst/>
          </a:prstGeom>
          <a:noFill/>
          <a:ln w="28575">
            <a:noFill/>
          </a:ln>
        </p:spPr>
        <p:txBody>
          <a:bodyPr wrap="square" rtlCol="0">
            <a:spAutoFit/>
          </a:bodyPr>
          <a:lstStyle/>
          <a:p>
            <a:r>
              <a:rPr lang="en-GB" sz="1400" dirty="0"/>
              <a:t>Gas Systems Basics</a:t>
            </a:r>
          </a:p>
        </p:txBody>
      </p:sp>
      <p:sp>
        <p:nvSpPr>
          <p:cNvPr id="28" name="Textfeld 27"/>
          <p:cNvSpPr txBox="1"/>
          <p:nvPr/>
        </p:nvSpPr>
        <p:spPr>
          <a:xfrm>
            <a:off x="4480148" y="2609659"/>
            <a:ext cx="1145879" cy="307777"/>
          </a:xfrm>
          <a:prstGeom prst="rect">
            <a:avLst/>
          </a:prstGeom>
          <a:noFill/>
          <a:ln w="28575">
            <a:noFill/>
          </a:ln>
        </p:spPr>
        <p:txBody>
          <a:bodyPr wrap="square" rtlCol="0">
            <a:spAutoFit/>
          </a:bodyPr>
          <a:lstStyle/>
          <a:p>
            <a:r>
              <a:rPr lang="en-GB" sz="1400" dirty="0"/>
              <a:t>FDAS Basics</a:t>
            </a:r>
          </a:p>
        </p:txBody>
      </p:sp>
      <p:sp>
        <p:nvSpPr>
          <p:cNvPr id="29" name="Textfeld 28"/>
          <p:cNvSpPr txBox="1"/>
          <p:nvPr/>
        </p:nvSpPr>
        <p:spPr>
          <a:xfrm>
            <a:off x="5633857" y="2635649"/>
            <a:ext cx="1111431" cy="307777"/>
          </a:xfrm>
          <a:prstGeom prst="rect">
            <a:avLst/>
          </a:prstGeom>
          <a:noFill/>
          <a:ln w="28575">
            <a:noFill/>
          </a:ln>
        </p:spPr>
        <p:txBody>
          <a:bodyPr wrap="square" rtlCol="0">
            <a:spAutoFit/>
          </a:bodyPr>
          <a:lstStyle/>
          <a:p>
            <a:r>
              <a:rPr lang="en-GB" sz="1400" dirty="0"/>
              <a:t>SHEV Basics</a:t>
            </a:r>
          </a:p>
        </p:txBody>
      </p:sp>
      <p:sp>
        <p:nvSpPr>
          <p:cNvPr id="30" name="Textfeld 29"/>
          <p:cNvSpPr txBox="1"/>
          <p:nvPr/>
        </p:nvSpPr>
        <p:spPr>
          <a:xfrm>
            <a:off x="369595" y="2980681"/>
            <a:ext cx="1800200" cy="1169551"/>
          </a:xfrm>
          <a:prstGeom prst="rect">
            <a:avLst/>
          </a:prstGeom>
          <a:noFill/>
        </p:spPr>
        <p:txBody>
          <a:bodyPr wrap="square" rtlCol="0">
            <a:spAutoFit/>
          </a:bodyPr>
          <a:lstStyle/>
          <a:p>
            <a:pPr lvl="0"/>
            <a:r>
              <a:rPr lang="en-GB" sz="1400" dirty="0">
                <a:solidFill>
                  <a:srgbClr val="002060"/>
                </a:solidFill>
              </a:rPr>
              <a:t>Technicians: User,  Enforcers, Engineers/ architects, insurers; maintenance technicians</a:t>
            </a:r>
          </a:p>
        </p:txBody>
      </p:sp>
      <p:sp>
        <p:nvSpPr>
          <p:cNvPr id="33" name="Textfeld 32"/>
          <p:cNvSpPr txBox="1"/>
          <p:nvPr/>
        </p:nvSpPr>
        <p:spPr>
          <a:xfrm>
            <a:off x="2992803" y="1817021"/>
            <a:ext cx="6477767" cy="307777"/>
          </a:xfrm>
          <a:prstGeom prst="rect">
            <a:avLst/>
          </a:prstGeom>
          <a:noFill/>
          <a:ln w="3175">
            <a:noFill/>
            <a:prstDash val="sysDot"/>
          </a:ln>
        </p:spPr>
        <p:txBody>
          <a:bodyPr wrap="square" rtlCol="0">
            <a:spAutoFit/>
          </a:bodyPr>
          <a:lstStyle/>
          <a:p>
            <a:r>
              <a:rPr lang="en-GB" sz="1400" dirty="0"/>
              <a:t>Fire Protection  Systems Advanced/Intermediate level</a:t>
            </a:r>
          </a:p>
        </p:txBody>
      </p:sp>
      <p:sp>
        <p:nvSpPr>
          <p:cNvPr id="38" name="Textfeld 37"/>
          <p:cNvSpPr txBox="1"/>
          <p:nvPr/>
        </p:nvSpPr>
        <p:spPr>
          <a:xfrm>
            <a:off x="5524856" y="1149043"/>
            <a:ext cx="1071768" cy="523220"/>
          </a:xfrm>
          <a:prstGeom prst="rect">
            <a:avLst/>
          </a:prstGeom>
          <a:noFill/>
          <a:ln w="28575">
            <a:noFill/>
          </a:ln>
        </p:spPr>
        <p:txBody>
          <a:bodyPr wrap="none" rtlCol="0">
            <a:spAutoFit/>
          </a:bodyPr>
          <a:lstStyle/>
          <a:p>
            <a:r>
              <a:rPr lang="en-GB" sz="1400" dirty="0"/>
              <a:t>Sprinkler </a:t>
            </a:r>
            <a:br>
              <a:rPr lang="en-GB" sz="1400" dirty="0"/>
            </a:br>
            <a:r>
              <a:rPr lang="en-GB" sz="1400" dirty="0"/>
              <a:t>Professional</a:t>
            </a:r>
          </a:p>
        </p:txBody>
      </p:sp>
      <p:sp>
        <p:nvSpPr>
          <p:cNvPr id="39" name="Textfeld 38"/>
          <p:cNvSpPr txBox="1"/>
          <p:nvPr/>
        </p:nvSpPr>
        <p:spPr>
          <a:xfrm>
            <a:off x="2920841" y="1007279"/>
            <a:ext cx="1297000" cy="738664"/>
          </a:xfrm>
          <a:prstGeom prst="rect">
            <a:avLst/>
          </a:prstGeom>
          <a:noFill/>
          <a:ln w="28575">
            <a:noFill/>
          </a:ln>
        </p:spPr>
        <p:txBody>
          <a:bodyPr wrap="square" rtlCol="0">
            <a:spAutoFit/>
          </a:bodyPr>
          <a:lstStyle/>
          <a:p>
            <a:r>
              <a:rPr lang="en-GB" sz="1400" dirty="0"/>
              <a:t>Gas ext. Systems Professional</a:t>
            </a:r>
          </a:p>
        </p:txBody>
      </p:sp>
      <p:sp>
        <p:nvSpPr>
          <p:cNvPr id="40" name="Textfeld 39"/>
          <p:cNvSpPr txBox="1"/>
          <p:nvPr/>
        </p:nvSpPr>
        <p:spPr>
          <a:xfrm>
            <a:off x="4316361" y="1165042"/>
            <a:ext cx="1071768" cy="523220"/>
          </a:xfrm>
          <a:prstGeom prst="rect">
            <a:avLst/>
          </a:prstGeom>
          <a:noFill/>
          <a:ln w="28575">
            <a:noFill/>
          </a:ln>
        </p:spPr>
        <p:txBody>
          <a:bodyPr wrap="none" rtlCol="0">
            <a:spAutoFit/>
          </a:bodyPr>
          <a:lstStyle/>
          <a:p>
            <a:r>
              <a:rPr lang="en-GB" sz="1400" dirty="0"/>
              <a:t>FDAS </a:t>
            </a:r>
            <a:br>
              <a:rPr lang="en-GB" sz="1400" dirty="0"/>
            </a:br>
            <a:r>
              <a:rPr lang="en-GB" sz="1400" dirty="0"/>
              <a:t>Professional</a:t>
            </a:r>
          </a:p>
        </p:txBody>
      </p:sp>
      <p:sp>
        <p:nvSpPr>
          <p:cNvPr id="41" name="Textfeld 40"/>
          <p:cNvSpPr txBox="1"/>
          <p:nvPr/>
        </p:nvSpPr>
        <p:spPr>
          <a:xfrm>
            <a:off x="6635758" y="1165042"/>
            <a:ext cx="1126557" cy="523220"/>
          </a:xfrm>
          <a:prstGeom prst="rect">
            <a:avLst/>
          </a:prstGeom>
          <a:noFill/>
          <a:ln w="28575">
            <a:noFill/>
          </a:ln>
        </p:spPr>
        <p:txBody>
          <a:bodyPr wrap="square" rtlCol="0">
            <a:spAutoFit/>
          </a:bodyPr>
          <a:lstStyle/>
          <a:p>
            <a:r>
              <a:rPr lang="en-GB" sz="1400" dirty="0"/>
              <a:t>SHEV Professional</a:t>
            </a:r>
          </a:p>
        </p:txBody>
      </p:sp>
      <p:sp>
        <p:nvSpPr>
          <p:cNvPr id="42" name="Textfeld 41"/>
          <p:cNvSpPr txBox="1"/>
          <p:nvPr/>
        </p:nvSpPr>
        <p:spPr>
          <a:xfrm>
            <a:off x="384350" y="1132431"/>
            <a:ext cx="2183539" cy="1600438"/>
          </a:xfrm>
          <a:prstGeom prst="rect">
            <a:avLst/>
          </a:prstGeom>
          <a:noFill/>
        </p:spPr>
        <p:txBody>
          <a:bodyPr wrap="square" rtlCol="0">
            <a:spAutoFit/>
          </a:bodyPr>
          <a:lstStyle/>
          <a:p>
            <a:pPr lvl="0"/>
            <a:r>
              <a:rPr lang="en-GB" sz="1400" dirty="0">
                <a:solidFill>
                  <a:srgbClr val="002060"/>
                </a:solidFill>
              </a:rPr>
              <a:t>Installers, Experts, Control/Monitor ; Technical managers,  Engineers/ architects, insurers, control/monitor,</a:t>
            </a:r>
            <a:br>
              <a:rPr lang="en-GB" sz="1400" dirty="0">
                <a:solidFill>
                  <a:srgbClr val="002060"/>
                </a:solidFill>
              </a:rPr>
            </a:br>
            <a:r>
              <a:rPr lang="en-GB" sz="1400" dirty="0">
                <a:solidFill>
                  <a:srgbClr val="002060"/>
                </a:solidFill>
              </a:rPr>
              <a:t>maintenance companies</a:t>
            </a:r>
          </a:p>
          <a:p>
            <a:r>
              <a:rPr lang="en-GB" sz="1400" dirty="0">
                <a:solidFill>
                  <a:srgbClr val="002060"/>
                </a:solidFill>
              </a:rPr>
              <a:t> </a:t>
            </a:r>
          </a:p>
        </p:txBody>
      </p:sp>
      <p:sp>
        <p:nvSpPr>
          <p:cNvPr id="44" name="Textfeld 43"/>
          <p:cNvSpPr txBox="1"/>
          <p:nvPr/>
        </p:nvSpPr>
        <p:spPr>
          <a:xfrm>
            <a:off x="6988805" y="2675546"/>
            <a:ext cx="3858146" cy="523220"/>
          </a:xfrm>
          <a:prstGeom prst="rect">
            <a:avLst/>
          </a:prstGeom>
          <a:noFill/>
          <a:ln w="28575">
            <a:solidFill>
              <a:srgbClr val="FF0000"/>
            </a:solidFill>
          </a:ln>
        </p:spPr>
        <p:txBody>
          <a:bodyPr wrap="square" rtlCol="0">
            <a:spAutoFit/>
          </a:bodyPr>
          <a:lstStyle/>
          <a:p>
            <a:r>
              <a:rPr lang="en-GB" sz="1400" dirty="0"/>
              <a:t>1.21 Passive Fire Protection </a:t>
            </a:r>
          </a:p>
          <a:p>
            <a:r>
              <a:rPr lang="en-GB" sz="1400" dirty="0"/>
              <a:t>(Installation and Inspection) Basics 12</a:t>
            </a:r>
          </a:p>
        </p:txBody>
      </p:sp>
      <p:sp>
        <p:nvSpPr>
          <p:cNvPr id="45" name="Textfeld 44"/>
          <p:cNvSpPr txBox="1"/>
          <p:nvPr/>
        </p:nvSpPr>
        <p:spPr>
          <a:xfrm>
            <a:off x="7199037" y="6462629"/>
            <a:ext cx="1837426" cy="307777"/>
          </a:xfrm>
          <a:prstGeom prst="rect">
            <a:avLst/>
          </a:prstGeom>
          <a:noFill/>
          <a:ln w="28575">
            <a:solidFill>
              <a:schemeClr val="tx1"/>
            </a:solidFill>
            <a:prstDash val="sysDash"/>
          </a:ln>
        </p:spPr>
        <p:txBody>
          <a:bodyPr wrap="none" rtlCol="0">
            <a:spAutoFit/>
          </a:bodyPr>
          <a:lstStyle/>
          <a:p>
            <a:r>
              <a:rPr lang="en-GB" sz="1400"/>
              <a:t>Proposed CFPA Course</a:t>
            </a:r>
          </a:p>
        </p:txBody>
      </p:sp>
      <p:sp>
        <p:nvSpPr>
          <p:cNvPr id="46" name="Textfeld 45"/>
          <p:cNvSpPr txBox="1"/>
          <p:nvPr/>
        </p:nvSpPr>
        <p:spPr>
          <a:xfrm>
            <a:off x="9227126" y="6462629"/>
            <a:ext cx="1341778" cy="307777"/>
          </a:xfrm>
          <a:prstGeom prst="rect">
            <a:avLst/>
          </a:prstGeom>
          <a:noFill/>
          <a:ln w="28575">
            <a:noFill/>
            <a:prstDash val="sysDash"/>
          </a:ln>
        </p:spPr>
        <p:txBody>
          <a:bodyPr wrap="none" rtlCol="0">
            <a:spAutoFit/>
          </a:bodyPr>
          <a:lstStyle/>
          <a:p>
            <a:r>
              <a:rPr lang="en-GB" sz="1400"/>
              <a:t>No CFPA Course</a:t>
            </a:r>
          </a:p>
        </p:txBody>
      </p:sp>
      <p:sp>
        <p:nvSpPr>
          <p:cNvPr id="3" name="Pfeil nach unten 2"/>
          <p:cNvSpPr/>
          <p:nvPr/>
        </p:nvSpPr>
        <p:spPr>
          <a:xfrm rot="10800000" flipH="1">
            <a:off x="2538211" y="995683"/>
            <a:ext cx="51120" cy="5600187"/>
          </a:xfrm>
          <a:prstGeom prst="downArrow">
            <a:avLst/>
          </a:prstGeom>
          <a:solidFill>
            <a:schemeClr val="accent4">
              <a:lumMod val="75000"/>
            </a:schemeClr>
          </a:solidFill>
          <a:ln w="12700" cap="sq"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2060"/>
              </a:solidFill>
            </a:endParaRPr>
          </a:p>
        </p:txBody>
      </p:sp>
      <p:sp>
        <p:nvSpPr>
          <p:cNvPr id="17" name="Textfeld 16"/>
          <p:cNvSpPr txBox="1"/>
          <p:nvPr/>
        </p:nvSpPr>
        <p:spPr>
          <a:xfrm>
            <a:off x="2031814" y="590672"/>
            <a:ext cx="1766496" cy="307777"/>
          </a:xfrm>
          <a:prstGeom prst="rect">
            <a:avLst/>
          </a:prstGeom>
          <a:noFill/>
        </p:spPr>
        <p:txBody>
          <a:bodyPr wrap="square" rtlCol="0">
            <a:spAutoFit/>
          </a:bodyPr>
          <a:lstStyle/>
          <a:p>
            <a:r>
              <a:rPr lang="en-GB" sz="1400" b="1" dirty="0"/>
              <a:t>Level of qualification</a:t>
            </a:r>
          </a:p>
        </p:txBody>
      </p:sp>
      <p:sp>
        <p:nvSpPr>
          <p:cNvPr id="32" name="Textfeld 31"/>
          <p:cNvSpPr txBox="1"/>
          <p:nvPr/>
        </p:nvSpPr>
        <p:spPr>
          <a:xfrm>
            <a:off x="7844253" y="1171733"/>
            <a:ext cx="1869486" cy="523220"/>
          </a:xfrm>
          <a:prstGeom prst="rect">
            <a:avLst/>
          </a:prstGeom>
          <a:noFill/>
          <a:ln w="28575">
            <a:noFill/>
          </a:ln>
        </p:spPr>
        <p:txBody>
          <a:bodyPr wrap="none" rtlCol="0">
            <a:spAutoFit/>
          </a:bodyPr>
          <a:lstStyle/>
          <a:p>
            <a:r>
              <a:rPr lang="en-GB" sz="1400" dirty="0"/>
              <a:t>Passive Fire Protection </a:t>
            </a:r>
            <a:br>
              <a:rPr lang="en-GB" sz="1400" dirty="0"/>
            </a:br>
            <a:r>
              <a:rPr lang="en-GB" sz="1400" dirty="0"/>
              <a:t>Professional</a:t>
            </a:r>
          </a:p>
        </p:txBody>
      </p:sp>
      <p:sp>
        <p:nvSpPr>
          <p:cNvPr id="10" name="TextBox 9"/>
          <p:cNvSpPr txBox="1"/>
          <p:nvPr/>
        </p:nvSpPr>
        <p:spPr>
          <a:xfrm>
            <a:off x="414332" y="4275106"/>
            <a:ext cx="1213943" cy="369332"/>
          </a:xfrm>
          <a:prstGeom prst="rect">
            <a:avLst/>
          </a:prstGeom>
          <a:noFill/>
        </p:spPr>
        <p:txBody>
          <a:bodyPr wrap="square" rtlCol="0">
            <a:spAutoFit/>
          </a:bodyPr>
          <a:lstStyle/>
          <a:p>
            <a:r>
              <a:rPr lang="en-GB" dirty="0"/>
              <a:t>LEVEL 2</a:t>
            </a:r>
          </a:p>
        </p:txBody>
      </p:sp>
      <p:sp>
        <p:nvSpPr>
          <p:cNvPr id="37" name="TextBox 36"/>
          <p:cNvSpPr txBox="1"/>
          <p:nvPr/>
        </p:nvSpPr>
        <p:spPr>
          <a:xfrm>
            <a:off x="384349" y="2638592"/>
            <a:ext cx="1213943" cy="369332"/>
          </a:xfrm>
          <a:prstGeom prst="rect">
            <a:avLst/>
          </a:prstGeom>
          <a:noFill/>
        </p:spPr>
        <p:txBody>
          <a:bodyPr wrap="square" rtlCol="0">
            <a:spAutoFit/>
          </a:bodyPr>
          <a:lstStyle/>
          <a:p>
            <a:r>
              <a:rPr lang="en-GB" dirty="0"/>
              <a:t>LEVEL 3</a:t>
            </a:r>
          </a:p>
        </p:txBody>
      </p:sp>
      <p:sp>
        <p:nvSpPr>
          <p:cNvPr id="43" name="TextBox 42"/>
          <p:cNvSpPr txBox="1"/>
          <p:nvPr/>
        </p:nvSpPr>
        <p:spPr>
          <a:xfrm>
            <a:off x="414333" y="809586"/>
            <a:ext cx="1213943" cy="369332"/>
          </a:xfrm>
          <a:prstGeom prst="rect">
            <a:avLst/>
          </a:prstGeom>
          <a:noFill/>
        </p:spPr>
        <p:txBody>
          <a:bodyPr wrap="square" rtlCol="0">
            <a:spAutoFit/>
          </a:bodyPr>
          <a:lstStyle/>
          <a:p>
            <a:r>
              <a:rPr lang="en-GB" dirty="0"/>
              <a:t>LEVEL 4</a:t>
            </a:r>
          </a:p>
        </p:txBody>
      </p:sp>
      <p:sp>
        <p:nvSpPr>
          <p:cNvPr id="47" name="Textfeld 43"/>
          <p:cNvSpPr txBox="1"/>
          <p:nvPr/>
        </p:nvSpPr>
        <p:spPr>
          <a:xfrm>
            <a:off x="2781436" y="3558867"/>
            <a:ext cx="3974795" cy="307777"/>
          </a:xfrm>
          <a:prstGeom prst="rect">
            <a:avLst/>
          </a:prstGeom>
          <a:noFill/>
          <a:ln w="28575">
            <a:solidFill>
              <a:srgbClr val="FF0000"/>
            </a:solidFill>
          </a:ln>
        </p:spPr>
        <p:txBody>
          <a:bodyPr wrap="square" rtlCol="0">
            <a:spAutoFit/>
          </a:bodyPr>
          <a:lstStyle/>
          <a:p>
            <a:r>
              <a:rPr lang="en-GB" sz="1400" dirty="0"/>
              <a:t>1.14 Maintenance of Portable Fire Extinguishers 24</a:t>
            </a:r>
          </a:p>
        </p:txBody>
      </p:sp>
      <p:cxnSp>
        <p:nvCxnSpPr>
          <p:cNvPr id="48" name="Straight Connector 47"/>
          <p:cNvCxnSpPr/>
          <p:nvPr/>
        </p:nvCxnSpPr>
        <p:spPr>
          <a:xfrm>
            <a:off x="2563770" y="2499496"/>
            <a:ext cx="8323686" cy="13123"/>
          </a:xfrm>
          <a:prstGeom prst="line">
            <a:avLst/>
          </a:prstGeom>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a:xfrm>
            <a:off x="2577560" y="4136162"/>
            <a:ext cx="8323686" cy="46"/>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72786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OUR AWARD FRAMEWORK</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2998188"/>
              </p:ext>
            </p:extLst>
          </p:nvPr>
        </p:nvGraphicFramePr>
        <p:xfrm>
          <a:off x="838198" y="1690688"/>
          <a:ext cx="10069288" cy="4331337"/>
        </p:xfrm>
        <a:graphic>
          <a:graphicData uri="http://schemas.openxmlformats.org/drawingml/2006/table">
            <a:tbl>
              <a:tblPr firstRow="1" bandRow="1">
                <a:tableStyleId>{5C22544A-7EE6-4342-B048-85BDC9FD1C3A}</a:tableStyleId>
              </a:tblPr>
              <a:tblGrid>
                <a:gridCol w="2517322">
                  <a:extLst>
                    <a:ext uri="{9D8B030D-6E8A-4147-A177-3AD203B41FA5}">
                      <a16:colId xmlns:a16="http://schemas.microsoft.com/office/drawing/2014/main" val="1901587658"/>
                    </a:ext>
                  </a:extLst>
                </a:gridCol>
                <a:gridCol w="2517322">
                  <a:extLst>
                    <a:ext uri="{9D8B030D-6E8A-4147-A177-3AD203B41FA5}">
                      <a16:colId xmlns:a16="http://schemas.microsoft.com/office/drawing/2014/main" val="2189297114"/>
                    </a:ext>
                  </a:extLst>
                </a:gridCol>
                <a:gridCol w="2517322">
                  <a:extLst>
                    <a:ext uri="{9D8B030D-6E8A-4147-A177-3AD203B41FA5}">
                      <a16:colId xmlns:a16="http://schemas.microsoft.com/office/drawing/2014/main" val="2545334128"/>
                    </a:ext>
                  </a:extLst>
                </a:gridCol>
                <a:gridCol w="2517322">
                  <a:extLst>
                    <a:ext uri="{9D8B030D-6E8A-4147-A177-3AD203B41FA5}">
                      <a16:colId xmlns:a16="http://schemas.microsoft.com/office/drawing/2014/main" val="1367484475"/>
                    </a:ext>
                  </a:extLst>
                </a:gridCol>
              </a:tblGrid>
              <a:tr h="817406">
                <a:tc>
                  <a:txBody>
                    <a:bodyPr/>
                    <a:lstStyle/>
                    <a:p>
                      <a:endParaRPr lang="en-GB" dirty="0"/>
                    </a:p>
                  </a:txBody>
                  <a:tcPr/>
                </a:tc>
                <a:tc>
                  <a:txBody>
                    <a:bodyPr/>
                    <a:lstStyle/>
                    <a:p>
                      <a:r>
                        <a:rPr lang="en-GB" dirty="0"/>
                        <a:t>1- 6  hours of learning</a:t>
                      </a:r>
                    </a:p>
                  </a:txBody>
                  <a:tcPr/>
                </a:tc>
                <a:tc>
                  <a:txBody>
                    <a:bodyPr/>
                    <a:lstStyle/>
                    <a:p>
                      <a:r>
                        <a:rPr lang="en-GB" dirty="0"/>
                        <a:t>7 – 29  hours of learning</a:t>
                      </a:r>
                    </a:p>
                  </a:txBody>
                  <a:tcPr/>
                </a:tc>
                <a:tc>
                  <a:txBody>
                    <a:bodyPr/>
                    <a:lstStyle/>
                    <a:p>
                      <a:r>
                        <a:rPr lang="en-GB" dirty="0"/>
                        <a:t>30 +  hours of learning</a:t>
                      </a:r>
                    </a:p>
                  </a:txBody>
                  <a:tcPr/>
                </a:tc>
                <a:extLst>
                  <a:ext uri="{0D108BD9-81ED-4DB2-BD59-A6C34878D82A}">
                    <a16:rowId xmlns:a16="http://schemas.microsoft.com/office/drawing/2014/main" val="2155814588"/>
                  </a:ext>
                </a:extLst>
              </a:tr>
              <a:tr h="480035">
                <a:tc>
                  <a:txBody>
                    <a:bodyPr/>
                    <a:lstStyle/>
                    <a:p>
                      <a:r>
                        <a:rPr lang="en-GB" dirty="0"/>
                        <a:t>Level 7</a:t>
                      </a:r>
                    </a:p>
                  </a:txBody>
                  <a:tcPr/>
                </a:tc>
                <a:tc>
                  <a:txBody>
                    <a:bodyPr/>
                    <a:lstStyle/>
                    <a:p>
                      <a:r>
                        <a:rPr lang="en-GB" dirty="0"/>
                        <a:t>Attest</a:t>
                      </a:r>
                    </a:p>
                  </a:txBody>
                  <a:tcPr/>
                </a:tc>
                <a:tc>
                  <a:txBody>
                    <a:bodyPr/>
                    <a:lstStyle/>
                    <a:p>
                      <a:r>
                        <a:rPr lang="en-GB" dirty="0"/>
                        <a:t>Certificate</a:t>
                      </a:r>
                    </a:p>
                  </a:txBody>
                  <a:tcPr/>
                </a:tc>
                <a:tc>
                  <a:txBody>
                    <a:bodyPr/>
                    <a:lstStyle/>
                    <a:p>
                      <a:r>
                        <a:rPr lang="en-GB" dirty="0"/>
                        <a:t>Diploma</a:t>
                      </a:r>
                    </a:p>
                  </a:txBody>
                  <a:tcPr/>
                </a:tc>
                <a:extLst>
                  <a:ext uri="{0D108BD9-81ED-4DB2-BD59-A6C34878D82A}">
                    <a16:rowId xmlns:a16="http://schemas.microsoft.com/office/drawing/2014/main" val="3220656902"/>
                  </a:ext>
                </a:extLst>
              </a:tr>
              <a:tr h="473576">
                <a:tc>
                  <a:txBody>
                    <a:bodyPr/>
                    <a:lstStyle/>
                    <a:p>
                      <a:r>
                        <a:rPr lang="en-GB" dirty="0"/>
                        <a:t>Level 6</a:t>
                      </a:r>
                    </a:p>
                  </a:txBody>
                  <a:tcPr/>
                </a:tc>
                <a:tc>
                  <a:txBody>
                    <a:bodyPr/>
                    <a:lstStyle/>
                    <a:p>
                      <a:r>
                        <a:rPr lang="en-GB" dirty="0"/>
                        <a:t>Attest</a:t>
                      </a:r>
                    </a:p>
                  </a:txBody>
                  <a:tcPr/>
                </a:tc>
                <a:tc>
                  <a:txBody>
                    <a:bodyPr/>
                    <a:lstStyle/>
                    <a:p>
                      <a:r>
                        <a:rPr lang="en-GB" dirty="0"/>
                        <a:t>Certificate</a:t>
                      </a:r>
                    </a:p>
                  </a:txBody>
                  <a:tcPr/>
                </a:tc>
                <a:tc>
                  <a:txBody>
                    <a:bodyPr/>
                    <a:lstStyle/>
                    <a:p>
                      <a:r>
                        <a:rPr lang="en-GB" dirty="0"/>
                        <a:t>Diploma</a:t>
                      </a:r>
                    </a:p>
                  </a:txBody>
                  <a:tcPr/>
                </a:tc>
                <a:extLst>
                  <a:ext uri="{0D108BD9-81ED-4DB2-BD59-A6C34878D82A}">
                    <a16:rowId xmlns:a16="http://schemas.microsoft.com/office/drawing/2014/main" val="1839507426"/>
                  </a:ext>
                </a:extLst>
              </a:tr>
              <a:tr h="473576">
                <a:tc>
                  <a:txBody>
                    <a:bodyPr/>
                    <a:lstStyle/>
                    <a:p>
                      <a:r>
                        <a:rPr lang="en-GB" dirty="0"/>
                        <a:t>Level 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Attest</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Certificate</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Diploma</a:t>
                      </a:r>
                    </a:p>
                    <a:p>
                      <a:endParaRPr lang="en-GB" dirty="0"/>
                    </a:p>
                  </a:txBody>
                  <a:tcPr/>
                </a:tc>
                <a:extLst>
                  <a:ext uri="{0D108BD9-81ED-4DB2-BD59-A6C34878D82A}">
                    <a16:rowId xmlns:a16="http://schemas.microsoft.com/office/drawing/2014/main" val="2421655526"/>
                  </a:ext>
                </a:extLst>
              </a:tr>
              <a:tr h="473576">
                <a:tc>
                  <a:txBody>
                    <a:bodyPr/>
                    <a:lstStyle/>
                    <a:p>
                      <a:r>
                        <a:rPr lang="en-GB" dirty="0"/>
                        <a:t>Level 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Attest</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Certificate</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Diploma</a:t>
                      </a:r>
                    </a:p>
                    <a:p>
                      <a:endParaRPr lang="en-GB" dirty="0"/>
                    </a:p>
                  </a:txBody>
                  <a:tcPr/>
                </a:tc>
                <a:extLst>
                  <a:ext uri="{0D108BD9-81ED-4DB2-BD59-A6C34878D82A}">
                    <a16:rowId xmlns:a16="http://schemas.microsoft.com/office/drawing/2014/main" val="1945127268"/>
                  </a:ext>
                </a:extLst>
              </a:tr>
              <a:tr h="473576">
                <a:tc>
                  <a:txBody>
                    <a:bodyPr/>
                    <a:lstStyle/>
                    <a:p>
                      <a:r>
                        <a:rPr lang="en-GB" dirty="0"/>
                        <a:t>Level 3</a:t>
                      </a:r>
                    </a:p>
                  </a:txBody>
                  <a:tcPr/>
                </a:tc>
                <a:tc>
                  <a:txBody>
                    <a:bodyPr/>
                    <a:lstStyle/>
                    <a:p>
                      <a:r>
                        <a:rPr lang="en-GB" dirty="0"/>
                        <a:t>Attest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Certificate</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Diploma</a:t>
                      </a:r>
                    </a:p>
                    <a:p>
                      <a:endParaRPr lang="en-GB" dirty="0"/>
                    </a:p>
                  </a:txBody>
                  <a:tcPr/>
                </a:tc>
                <a:extLst>
                  <a:ext uri="{0D108BD9-81ED-4DB2-BD59-A6C34878D82A}">
                    <a16:rowId xmlns:a16="http://schemas.microsoft.com/office/drawing/2014/main" val="2524709542"/>
                  </a:ext>
                </a:extLst>
              </a:tr>
              <a:tr h="473576">
                <a:tc>
                  <a:txBody>
                    <a:bodyPr/>
                    <a:lstStyle/>
                    <a:p>
                      <a:r>
                        <a:rPr lang="en-GB" dirty="0"/>
                        <a:t>Level 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Attest</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Certificate</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Diploma</a:t>
                      </a:r>
                    </a:p>
                    <a:p>
                      <a:endParaRPr lang="en-GB" dirty="0"/>
                    </a:p>
                  </a:txBody>
                  <a:tcPr/>
                </a:tc>
                <a:extLst>
                  <a:ext uri="{0D108BD9-81ED-4DB2-BD59-A6C34878D82A}">
                    <a16:rowId xmlns:a16="http://schemas.microsoft.com/office/drawing/2014/main" val="1632257444"/>
                  </a:ext>
                </a:extLst>
              </a:tr>
            </a:tbl>
          </a:graphicData>
        </a:graphic>
      </p:graphicFrame>
    </p:spTree>
    <p:extLst>
      <p:ext uri="{BB962C8B-B14F-4D97-AF65-F5344CB8AC3E}">
        <p14:creationId xmlns:p14="http://schemas.microsoft.com/office/powerpoint/2010/main" val="2935256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60869697"/>
              </p:ext>
            </p:extLst>
          </p:nvPr>
        </p:nvGraphicFramePr>
        <p:xfrm>
          <a:off x="132521" y="12815"/>
          <a:ext cx="11913173" cy="9177210"/>
        </p:xfrm>
        <a:graphic>
          <a:graphicData uri="http://schemas.openxmlformats.org/drawingml/2006/table">
            <a:tbl>
              <a:tblPr firstRow="1" firstCol="1" bandRow="1">
                <a:tableStyleId>{5C22544A-7EE6-4342-B048-85BDC9FD1C3A}</a:tableStyleId>
              </a:tblPr>
              <a:tblGrid>
                <a:gridCol w="1076867">
                  <a:extLst>
                    <a:ext uri="{9D8B030D-6E8A-4147-A177-3AD203B41FA5}">
                      <a16:colId xmlns:a16="http://schemas.microsoft.com/office/drawing/2014/main" val="511461516"/>
                    </a:ext>
                  </a:extLst>
                </a:gridCol>
                <a:gridCol w="2993737">
                  <a:extLst>
                    <a:ext uri="{9D8B030D-6E8A-4147-A177-3AD203B41FA5}">
                      <a16:colId xmlns:a16="http://schemas.microsoft.com/office/drawing/2014/main" val="991661433"/>
                    </a:ext>
                  </a:extLst>
                </a:gridCol>
                <a:gridCol w="959531">
                  <a:extLst>
                    <a:ext uri="{9D8B030D-6E8A-4147-A177-3AD203B41FA5}">
                      <a16:colId xmlns:a16="http://schemas.microsoft.com/office/drawing/2014/main" val="4214090770"/>
                    </a:ext>
                  </a:extLst>
                </a:gridCol>
                <a:gridCol w="2865800">
                  <a:extLst>
                    <a:ext uri="{9D8B030D-6E8A-4147-A177-3AD203B41FA5}">
                      <a16:colId xmlns:a16="http://schemas.microsoft.com/office/drawing/2014/main" val="1622198082"/>
                    </a:ext>
                  </a:extLst>
                </a:gridCol>
                <a:gridCol w="780419">
                  <a:extLst>
                    <a:ext uri="{9D8B030D-6E8A-4147-A177-3AD203B41FA5}">
                      <a16:colId xmlns:a16="http://schemas.microsoft.com/office/drawing/2014/main" val="1919343727"/>
                    </a:ext>
                  </a:extLst>
                </a:gridCol>
                <a:gridCol w="3236819">
                  <a:extLst>
                    <a:ext uri="{9D8B030D-6E8A-4147-A177-3AD203B41FA5}">
                      <a16:colId xmlns:a16="http://schemas.microsoft.com/office/drawing/2014/main" val="1724313045"/>
                    </a:ext>
                  </a:extLst>
                </a:gridCol>
              </a:tblGrid>
              <a:tr h="279518">
                <a:tc gridSpan="6">
                  <a:txBody>
                    <a:bodyPr/>
                    <a:lstStyle/>
                    <a:p>
                      <a:pPr algn="ctr">
                        <a:lnSpc>
                          <a:spcPct val="107000"/>
                        </a:lnSpc>
                        <a:spcAft>
                          <a:spcPts val="0"/>
                        </a:spcAft>
                      </a:pPr>
                      <a:r>
                        <a:rPr lang="en-GB" sz="1800" dirty="0">
                          <a:effectLst/>
                        </a:rPr>
                        <a:t>Points-based</a:t>
                      </a:r>
                      <a:r>
                        <a:rPr lang="en-GB" sz="1800" baseline="0" dirty="0">
                          <a:effectLst/>
                        </a:rPr>
                        <a:t> </a:t>
                      </a:r>
                      <a:r>
                        <a:rPr lang="en-GB" sz="1800" dirty="0">
                          <a:effectLst/>
                        </a:rPr>
                        <a:t>award</a:t>
                      </a:r>
                      <a:r>
                        <a:rPr lang="en-GB" sz="1800" baseline="0" dirty="0">
                          <a:effectLst/>
                        </a:rPr>
                        <a:t> framework showing </a:t>
                      </a:r>
                      <a:r>
                        <a:rPr lang="en-GB" sz="1800" dirty="0">
                          <a:effectLst/>
                        </a:rPr>
                        <a:t>hours of learning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400515253"/>
                  </a:ext>
                </a:extLst>
              </a:tr>
              <a:tr h="434819">
                <a:tc gridSpan="2">
                  <a:txBody>
                    <a:bodyPr/>
                    <a:lstStyle/>
                    <a:p>
                      <a:pPr algn="ctr">
                        <a:lnSpc>
                          <a:spcPct val="107000"/>
                        </a:lnSpc>
                        <a:spcAft>
                          <a:spcPts val="0"/>
                        </a:spcAft>
                      </a:pPr>
                      <a:r>
                        <a:rPr lang="en-GB" sz="1400" u="none" dirty="0">
                          <a:solidFill>
                            <a:schemeClr val="tx1"/>
                          </a:solidFill>
                          <a:effectLst/>
                        </a:rPr>
                        <a:t>Attest – awarded for </a:t>
                      </a:r>
                      <a:r>
                        <a:rPr lang="en-GB" sz="1400" u="none" dirty="0">
                          <a:solidFill>
                            <a:srgbClr val="FF0000"/>
                          </a:solidFill>
                          <a:effectLst/>
                        </a:rPr>
                        <a:t>UP</a:t>
                      </a:r>
                      <a:r>
                        <a:rPr lang="en-GB" sz="1400" u="none" baseline="0" dirty="0">
                          <a:solidFill>
                            <a:srgbClr val="FF0000"/>
                          </a:solidFill>
                          <a:effectLst/>
                        </a:rPr>
                        <a:t> TO 6 HOURS/POINTS</a:t>
                      </a:r>
                      <a:r>
                        <a:rPr lang="en-GB" sz="1400" u="none" dirty="0">
                          <a:solidFill>
                            <a:srgbClr val="FF0000"/>
                          </a:solidFill>
                          <a:effectLst/>
                        </a:rPr>
                        <a:t> </a:t>
                      </a:r>
                      <a:r>
                        <a:rPr lang="en-GB" sz="1400" u="none" dirty="0">
                          <a:solidFill>
                            <a:schemeClr val="tx1"/>
                          </a:solidFill>
                          <a:effectLst/>
                        </a:rPr>
                        <a:t>of learning at a specific level</a:t>
                      </a:r>
                      <a:endParaRPr lang="en-GB"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5">
                        <a:lumMod val="20000"/>
                        <a:lumOff val="80000"/>
                      </a:schemeClr>
                    </a:solidFill>
                  </a:tcPr>
                </a:tc>
                <a:tc hMerge="1">
                  <a:txBody>
                    <a:bodyPr/>
                    <a:lstStyle/>
                    <a:p>
                      <a:endParaRPr lang="en-GB"/>
                    </a:p>
                  </a:txBody>
                  <a:tcPr/>
                </a:tc>
                <a:tc gridSpan="2">
                  <a:txBody>
                    <a:bodyPr/>
                    <a:lstStyle/>
                    <a:p>
                      <a:pPr algn="ctr">
                        <a:lnSpc>
                          <a:spcPct val="107000"/>
                        </a:lnSpc>
                        <a:spcAft>
                          <a:spcPts val="0"/>
                        </a:spcAft>
                      </a:pPr>
                      <a:r>
                        <a:rPr lang="en-GB" sz="1400" b="1" u="none" dirty="0">
                          <a:effectLst/>
                        </a:rPr>
                        <a:t>Certificate – awarded for</a:t>
                      </a:r>
                      <a:r>
                        <a:rPr lang="en-GB" sz="1400" b="1" u="none" baseline="0" dirty="0">
                          <a:effectLst/>
                        </a:rPr>
                        <a:t> </a:t>
                      </a:r>
                      <a:r>
                        <a:rPr lang="en-GB" sz="1400" b="1" u="none" baseline="0" dirty="0">
                          <a:solidFill>
                            <a:srgbClr val="FF0000"/>
                          </a:solidFill>
                          <a:effectLst/>
                        </a:rPr>
                        <a:t>7 – 29 HOURS/POINTS </a:t>
                      </a:r>
                      <a:r>
                        <a:rPr lang="en-GB" sz="1400" b="1" u="none" baseline="0" dirty="0">
                          <a:effectLst/>
                        </a:rPr>
                        <a:t>of learning at a specific level</a:t>
                      </a:r>
                      <a:endParaRPr lang="en-GB" sz="1400" b="1" u="none"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hMerge="1">
                  <a:txBody>
                    <a:bodyPr/>
                    <a:lstStyle/>
                    <a:p>
                      <a:endParaRPr lang="en-GB"/>
                    </a:p>
                  </a:txBody>
                  <a:tcPr/>
                </a:tc>
                <a:tc gridSpan="2">
                  <a:txBody>
                    <a:bodyPr/>
                    <a:lstStyle/>
                    <a:p>
                      <a:pPr algn="ctr">
                        <a:lnSpc>
                          <a:spcPct val="107000"/>
                        </a:lnSpc>
                        <a:spcAft>
                          <a:spcPts val="0"/>
                        </a:spcAft>
                      </a:pPr>
                      <a:r>
                        <a:rPr lang="en-GB" sz="1400" b="1" u="none" dirty="0">
                          <a:effectLst/>
                        </a:rPr>
                        <a:t>Diploma – awarded for </a:t>
                      </a:r>
                      <a:r>
                        <a:rPr lang="en-GB" sz="1400" b="1" u="none" dirty="0">
                          <a:solidFill>
                            <a:srgbClr val="FF0000"/>
                          </a:solidFill>
                          <a:effectLst/>
                        </a:rPr>
                        <a:t>30</a:t>
                      </a:r>
                      <a:r>
                        <a:rPr lang="en-GB" sz="1400" b="1" u="none" baseline="0" dirty="0">
                          <a:solidFill>
                            <a:srgbClr val="FF0000"/>
                          </a:solidFill>
                          <a:effectLst/>
                        </a:rPr>
                        <a:t> </a:t>
                      </a:r>
                      <a:r>
                        <a:rPr lang="en-GB" sz="1400" b="1" u="none" dirty="0">
                          <a:solidFill>
                            <a:srgbClr val="FF0000"/>
                          </a:solidFill>
                          <a:effectLst/>
                        </a:rPr>
                        <a:t>OR MORE HOURS/POINTS</a:t>
                      </a:r>
                      <a:r>
                        <a:rPr lang="en-GB" sz="1400" b="1" u="none" baseline="0" dirty="0">
                          <a:solidFill>
                            <a:srgbClr val="FF0000"/>
                          </a:solidFill>
                          <a:effectLst/>
                        </a:rPr>
                        <a:t> </a:t>
                      </a:r>
                      <a:r>
                        <a:rPr lang="en-GB" sz="1400" b="1" u="none" dirty="0">
                          <a:effectLst/>
                        </a:rPr>
                        <a:t>of learning at a specific level</a:t>
                      </a:r>
                      <a:endParaRPr lang="en-GB" sz="1400" b="1" u="none"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hMerge="1">
                  <a:txBody>
                    <a:bodyPr/>
                    <a:lstStyle/>
                    <a:p>
                      <a:endParaRPr lang="en-GB"/>
                    </a:p>
                  </a:txBody>
                  <a:tcPr/>
                </a:tc>
                <a:extLst>
                  <a:ext uri="{0D108BD9-81ED-4DB2-BD59-A6C34878D82A}">
                    <a16:rowId xmlns:a16="http://schemas.microsoft.com/office/drawing/2014/main" val="3025202880"/>
                  </a:ext>
                </a:extLst>
              </a:tr>
              <a:tr h="225506">
                <a:tc>
                  <a:txBody>
                    <a:bodyPr/>
                    <a:lstStyle/>
                    <a:p>
                      <a:pPr algn="ctr">
                        <a:lnSpc>
                          <a:spcPct val="107000"/>
                        </a:lnSpc>
                        <a:spcAft>
                          <a:spcPts val="0"/>
                        </a:spcAft>
                      </a:pPr>
                      <a:r>
                        <a:rPr lang="en-GB" sz="1200" b="1" dirty="0">
                          <a:effectLst/>
                        </a:rPr>
                        <a:t>Length</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gn="ctr">
                        <a:lnSpc>
                          <a:spcPct val="107000"/>
                        </a:lnSpc>
                        <a:spcAft>
                          <a:spcPts val="0"/>
                        </a:spcAft>
                      </a:pPr>
                      <a:r>
                        <a:rPr lang="en-GB" sz="1200" b="1" dirty="0">
                          <a:effectLst/>
                        </a:rPr>
                        <a:t>Qualification</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gn="ctr">
                        <a:lnSpc>
                          <a:spcPct val="107000"/>
                        </a:lnSpc>
                        <a:spcAft>
                          <a:spcPts val="0"/>
                        </a:spcAft>
                      </a:pPr>
                      <a:r>
                        <a:rPr lang="en-GB" sz="1200" b="1" dirty="0">
                          <a:solidFill>
                            <a:schemeClr val="bg1"/>
                          </a:solidFill>
                          <a:effectLst/>
                        </a:rPr>
                        <a:t>Length</a:t>
                      </a:r>
                      <a:endParaRPr lang="en-GB"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a:txBody>
                    <a:bodyPr/>
                    <a:lstStyle/>
                    <a:p>
                      <a:pPr algn="ctr">
                        <a:lnSpc>
                          <a:spcPct val="107000"/>
                        </a:lnSpc>
                        <a:spcAft>
                          <a:spcPts val="0"/>
                        </a:spcAft>
                      </a:pPr>
                      <a:r>
                        <a:rPr lang="en-GB" sz="1200" b="1" dirty="0">
                          <a:effectLst/>
                        </a:rPr>
                        <a:t>Qualification</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gn="ctr">
                        <a:lnSpc>
                          <a:spcPct val="107000"/>
                        </a:lnSpc>
                        <a:spcAft>
                          <a:spcPts val="0"/>
                        </a:spcAft>
                      </a:pPr>
                      <a:r>
                        <a:rPr lang="en-GB" sz="1200" b="1" dirty="0">
                          <a:solidFill>
                            <a:schemeClr val="bg1"/>
                          </a:solidFill>
                          <a:effectLst/>
                        </a:rPr>
                        <a:t>Length</a:t>
                      </a:r>
                      <a:endParaRPr lang="en-GB"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a:txBody>
                    <a:bodyPr/>
                    <a:lstStyle/>
                    <a:p>
                      <a:pPr algn="ctr">
                        <a:lnSpc>
                          <a:spcPct val="107000"/>
                        </a:lnSpc>
                        <a:spcAft>
                          <a:spcPts val="0"/>
                        </a:spcAft>
                      </a:pPr>
                      <a:r>
                        <a:rPr lang="en-GB" sz="1200" b="1" dirty="0">
                          <a:effectLst/>
                        </a:rPr>
                        <a:t>Qualification</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extLst>
                  <a:ext uri="{0D108BD9-81ED-4DB2-BD59-A6C34878D82A}">
                    <a16:rowId xmlns:a16="http://schemas.microsoft.com/office/drawing/2014/main" val="4194604583"/>
                  </a:ext>
                </a:extLst>
              </a:tr>
              <a:tr h="1304456">
                <a:tc>
                  <a:txBody>
                    <a:bodyPr/>
                    <a:lstStyle/>
                    <a:p>
                      <a:pPr>
                        <a:lnSpc>
                          <a:spcPct val="107000"/>
                        </a:lnSpc>
                        <a:spcAft>
                          <a:spcPts val="0"/>
                        </a:spcAft>
                      </a:pPr>
                      <a:r>
                        <a:rPr lang="en-GB" sz="1400" dirty="0">
                          <a:effectLst/>
                          <a:latin typeface="+mn-lt"/>
                          <a:ea typeface="+mn-ea"/>
                          <a:cs typeface="+mn-cs"/>
                        </a:rPr>
                        <a:t>LEVEL</a:t>
                      </a:r>
                      <a:r>
                        <a:rPr lang="en-GB" sz="1400" baseline="0" dirty="0">
                          <a:effectLst/>
                          <a:latin typeface="+mn-lt"/>
                          <a:ea typeface="+mn-ea"/>
                          <a:cs typeface="+mn-cs"/>
                        </a:rPr>
                        <a:t>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r>
                        <a:rPr lang="en-GB" sz="1400" b="1" dirty="0">
                          <a:effectLst/>
                        </a:rPr>
                        <a:t>Basic Fire Fighting; Evacuation Steward; Fire Protection Management System; Sprinkler Operator; FDAS Operator; SHEVS Operator</a:t>
                      </a:r>
                      <a:r>
                        <a:rPr lang="en-GB" sz="1400" b="1" dirty="0">
                          <a:solidFill>
                            <a:schemeClr val="tx1"/>
                          </a:solidFill>
                          <a:effectLst/>
                        </a:rPr>
                        <a:t>; Hot Works</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r>
                        <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LEVEL 2</a:t>
                      </a:r>
                    </a:p>
                  </a:txBody>
                  <a:tcPr marL="63265" marR="63265" marT="0" marB="0">
                    <a:solidFill>
                      <a:schemeClr val="accent1"/>
                    </a:solidFill>
                  </a:tcPr>
                </a:tc>
                <a:tc>
                  <a:txBody>
                    <a:bodyPr/>
                    <a:lstStyle/>
                    <a:p>
                      <a:pPr>
                        <a:lnSpc>
                          <a:spcPct val="107000"/>
                        </a:lnSpc>
                        <a:spcAft>
                          <a:spcPts val="0"/>
                        </a:spcAft>
                      </a:pPr>
                      <a:r>
                        <a:rPr lang="en-GB" sz="1400" b="1" dirty="0">
                          <a:solidFill>
                            <a:schemeClr val="tx1"/>
                          </a:solidFill>
                          <a:effectLst/>
                        </a:rPr>
                        <a:t>Sprinkler Operator;</a:t>
                      </a:r>
                      <a:r>
                        <a:rPr lang="en-GB" sz="1400" b="1" baseline="0" dirty="0">
                          <a:solidFill>
                            <a:schemeClr val="tx1"/>
                          </a:solidFill>
                          <a:effectLst/>
                        </a:rPr>
                        <a:t> </a:t>
                      </a:r>
                      <a:r>
                        <a:rPr lang="en-GB" sz="1400" b="1" dirty="0">
                          <a:solidFill>
                            <a:schemeClr val="tx1"/>
                          </a:solidFill>
                          <a:effectLst/>
                        </a:rPr>
                        <a:t>Gas System Operator </a:t>
                      </a:r>
                      <a:endParaRPr lang="en-GB"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r>
                        <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LEVEL 2</a:t>
                      </a:r>
                    </a:p>
                  </a:txBody>
                  <a:tcPr marL="63265" marR="63265" marT="0" marB="0">
                    <a:solidFill>
                      <a:schemeClr val="accent1"/>
                    </a:solidFill>
                  </a:tcPr>
                </a:tc>
                <a:tc>
                  <a:txBody>
                    <a:bodyPr/>
                    <a:lstStyle/>
                    <a:p>
                      <a:pPr>
                        <a:lnSpc>
                          <a:spcPct val="107000"/>
                        </a:lnSpc>
                        <a:spcAft>
                          <a:spcPts val="0"/>
                        </a:spcAft>
                      </a:pPr>
                      <a:endParaRPr lang="en-GB"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extLst>
                  <a:ext uri="{0D108BD9-81ED-4DB2-BD59-A6C34878D82A}">
                    <a16:rowId xmlns:a16="http://schemas.microsoft.com/office/drawing/2014/main" val="3021008217"/>
                  </a:ext>
                </a:extLst>
              </a:tr>
              <a:tr h="869637">
                <a:tc rowSpan="2">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LEVEL</a:t>
                      </a:r>
                      <a:r>
                        <a:rPr lang="en-GB" sz="1400" baseline="0" dirty="0">
                          <a:effectLst/>
                          <a:latin typeface="Calibri" panose="020F0502020204030204" pitchFamily="34" charset="0"/>
                          <a:ea typeface="Calibri" panose="020F0502020204030204" pitchFamily="34" charset="0"/>
                          <a:cs typeface="Times New Roman" panose="02020603050405020304" pitchFamily="18" charset="0"/>
                        </a:rPr>
                        <a:t> 3</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rowSpan="2">
                  <a:txBody>
                    <a:bodyPr/>
                    <a:lstStyle/>
                    <a:p>
                      <a:pPr>
                        <a:lnSpc>
                          <a:spcPct val="107000"/>
                        </a:lnSpc>
                        <a:spcAft>
                          <a:spcPts val="0"/>
                        </a:spcAft>
                      </a:pPr>
                      <a:r>
                        <a:rPr lang="en-GB" sz="1400" b="1" dirty="0">
                          <a:solidFill>
                            <a:schemeClr val="tx1"/>
                          </a:solidFill>
                          <a:effectLst/>
                        </a:rPr>
                        <a:t>Management of Key Access Systems;</a:t>
                      </a:r>
                      <a:r>
                        <a:rPr lang="en-GB" sz="1400" b="1" baseline="0" dirty="0">
                          <a:solidFill>
                            <a:schemeClr val="tx1"/>
                          </a:solidFill>
                          <a:effectLst/>
                        </a:rPr>
                        <a:t> </a:t>
                      </a:r>
                      <a:r>
                        <a:rPr lang="en-GB" sz="1400" b="1" dirty="0">
                          <a:solidFill>
                            <a:schemeClr val="tx1"/>
                          </a:solidFill>
                          <a:effectLst/>
                        </a:rPr>
                        <a:t>Construction Works </a:t>
                      </a:r>
                      <a:endParaRPr lang="en-GB"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rowSpan="2">
                  <a:txBody>
                    <a:bodyPr/>
                    <a:lstStyle/>
                    <a:p>
                      <a:pPr>
                        <a:lnSpc>
                          <a:spcPct val="107000"/>
                        </a:lnSpc>
                        <a:spcAft>
                          <a:spcPts val="0"/>
                        </a:spcAft>
                      </a:pPr>
                      <a:r>
                        <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LEVEL 3</a:t>
                      </a:r>
                    </a:p>
                  </a:txBody>
                  <a:tcPr marL="63265" marR="63265" marT="0" marB="0">
                    <a:solidFill>
                      <a:schemeClr val="accent1"/>
                    </a:solidFill>
                  </a:tcPr>
                </a:tc>
                <a:tc rowSpan="2">
                  <a:txBody>
                    <a:bodyPr/>
                    <a:lstStyle/>
                    <a:p>
                      <a:pPr>
                        <a:lnSpc>
                          <a:spcPct val="107000"/>
                        </a:lnSpc>
                        <a:spcAft>
                          <a:spcPts val="0"/>
                        </a:spcAft>
                      </a:pPr>
                      <a:r>
                        <a:rPr lang="en-GB" sz="1400" b="1" dirty="0">
                          <a:solidFill>
                            <a:schemeClr val="tx1"/>
                          </a:solidFill>
                          <a:effectLst/>
                        </a:rPr>
                        <a:t>Explosion Prevention /</a:t>
                      </a:r>
                    </a:p>
                    <a:p>
                      <a:pPr marL="0" marR="0" lvl="0" indent="0" algn="l" defTabSz="914400" rtl="0" eaLnBrk="1" fontAlgn="auto" latinLnBrk="0" hangingPunct="1">
                        <a:lnSpc>
                          <a:spcPct val="107000"/>
                        </a:lnSpc>
                        <a:spcBef>
                          <a:spcPts val="0"/>
                        </a:spcBef>
                        <a:spcAft>
                          <a:spcPts val="0"/>
                        </a:spcAft>
                        <a:buClrTx/>
                        <a:buSzTx/>
                        <a:buFontTx/>
                        <a:buNone/>
                        <a:tabLst/>
                        <a:defRPr/>
                      </a:pPr>
                      <a:r>
                        <a:rPr lang="en-GB" sz="1400" b="1" dirty="0">
                          <a:solidFill>
                            <a:schemeClr val="tx1"/>
                          </a:solidFill>
                          <a:effectLst/>
                        </a:rPr>
                        <a:t>Protection; Perimeter Protection Systems; </a:t>
                      </a:r>
                      <a:r>
                        <a:rPr lang="en-GB" sz="1400" b="1" dirty="0">
                          <a:solidFill>
                            <a:schemeClr val="tx1"/>
                          </a:solidFill>
                          <a:effectLst/>
                        </a:rPr>
                        <a:t>Sprinkler Systems Basic; </a:t>
                      </a:r>
                      <a:r>
                        <a:rPr lang="en-GB" sz="1400" b="1" dirty="0">
                          <a:effectLst/>
                        </a:rPr>
                        <a:t>Maintenance of Portable Fire Extinguishers; </a:t>
                      </a:r>
                      <a:r>
                        <a:rPr lang="en-GB" sz="1400" b="1" dirty="0">
                          <a:solidFill>
                            <a:schemeClr val="tx1"/>
                          </a:solidFill>
                          <a:effectLst/>
                        </a:rPr>
                        <a:t>Installation of PFP; Operator of Stationary Fire Protection Systems; CCTV Systems; Physical Security Techniques; Intruder Alarm Systems;</a:t>
                      </a:r>
                      <a:r>
                        <a:rPr lang="en-GB" sz="1400" b="1" baseline="0" dirty="0">
                          <a:solidFill>
                            <a:schemeClr val="tx1"/>
                          </a:solidFill>
                          <a:effectLst/>
                        </a:rPr>
                        <a:t> </a:t>
                      </a:r>
                      <a:endParaRPr lang="en-GB"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GB" sz="1400" b="1" dirty="0">
                          <a:solidFill>
                            <a:schemeClr val="tx1"/>
                          </a:solidFill>
                          <a:effectLst/>
                        </a:rPr>
                        <a:t>Classification of Explosive Hazardous Areas; </a:t>
                      </a:r>
                      <a:r>
                        <a:rPr lang="en-GB" sz="1400" b="1" dirty="0">
                          <a:solidFill>
                            <a:schemeClr val="tx1"/>
                          </a:solidFill>
                          <a:effectLst/>
                        </a:rPr>
                        <a:t>Transformation Facilities; Introduction to Thermography</a:t>
                      </a:r>
                      <a:endParaRPr lang="en-GB"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r>
                        <a:rPr lang="en-GB" sz="1400" b="1" dirty="0">
                          <a:solidFill>
                            <a:schemeClr val="bg1"/>
                          </a:solidFill>
                          <a:effectLst/>
                          <a:latin typeface="+mn-lt"/>
                          <a:ea typeface="+mn-ea"/>
                          <a:cs typeface="+mn-cs"/>
                        </a:rPr>
                        <a:t>LEVEL</a:t>
                      </a:r>
                      <a:r>
                        <a:rPr lang="en-GB" sz="1400" b="1" baseline="0" dirty="0">
                          <a:solidFill>
                            <a:schemeClr val="bg1"/>
                          </a:solidFill>
                          <a:effectLst/>
                          <a:latin typeface="+mn-lt"/>
                          <a:ea typeface="+mn-ea"/>
                          <a:cs typeface="+mn-cs"/>
                        </a:rPr>
                        <a:t> 3</a:t>
                      </a: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1" dirty="0">
                          <a:solidFill>
                            <a:schemeClr val="tx1"/>
                          </a:solidFill>
                          <a:effectLst/>
                        </a:rPr>
                        <a:t>Thermography Electrical Installations; Explosion Protection; Principles Fire Safety Engineering</a:t>
                      </a:r>
                    </a:p>
                  </a:txBody>
                  <a:tcPr marL="63265" marR="63265" marT="0" marB="0"/>
                </a:tc>
                <a:extLst>
                  <a:ext uri="{0D108BD9-81ED-4DB2-BD59-A6C34878D82A}">
                    <a16:rowId xmlns:a16="http://schemas.microsoft.com/office/drawing/2014/main" val="1816065742"/>
                  </a:ext>
                </a:extLst>
              </a:tr>
              <a:tr h="2036794">
                <a:tc vMerge="1">
                  <a:txBody>
                    <a:bodyPr/>
                    <a:lstStyle/>
                    <a:p>
                      <a:endParaRPr lang="en-GB" dirty="0"/>
                    </a:p>
                  </a:txBody>
                  <a:tcPr marL="63265" marR="63265" marT="0" marB="0"/>
                </a:tc>
                <a:tc vMerge="1">
                  <a:txBody>
                    <a:bodyPr/>
                    <a:lstStyle/>
                    <a:p>
                      <a:endParaRPr lang="en-GB" dirty="0"/>
                    </a:p>
                  </a:txBody>
                  <a:tcPr marL="63265" marR="63265" marT="0" marB="0"/>
                </a:tc>
                <a:tc vMerge="1">
                  <a:txBody>
                    <a:bodyPr/>
                    <a:lstStyle/>
                    <a:p>
                      <a:pPr>
                        <a:lnSpc>
                          <a:spcPct val="107000"/>
                        </a:lnSpc>
                        <a:spcAft>
                          <a:spcPts val="0"/>
                        </a:spcAft>
                      </a:pP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v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a:txBody>
                    <a:bodyPr/>
                    <a:lstStyle/>
                    <a:p>
                      <a:pPr>
                        <a:lnSpc>
                          <a:spcPct val="107000"/>
                        </a:lnSpc>
                        <a:spcAft>
                          <a:spcPts val="0"/>
                        </a:spcAft>
                      </a:pP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extLst>
                  <a:ext uri="{0D108BD9-81ED-4DB2-BD59-A6C34878D82A}">
                    <a16:rowId xmlns:a16="http://schemas.microsoft.com/office/drawing/2014/main" val="1612743787"/>
                  </a:ext>
                </a:extLst>
              </a:tr>
              <a:tr h="1228398">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LEVEL 4</a:t>
                      </a:r>
                    </a:p>
                  </a:txBody>
                  <a:tcPr marL="63265" marR="63265" marT="0" marB="0"/>
                </a:tc>
                <a:tc>
                  <a:txBody>
                    <a:bodyPr/>
                    <a:lstStyle/>
                    <a:p>
                      <a:pPr>
                        <a:lnSpc>
                          <a:spcPct val="107000"/>
                        </a:lnSpc>
                        <a:spcAft>
                          <a:spcPts val="0"/>
                        </a:spcAft>
                      </a:pPr>
                      <a:r>
                        <a:rPr lang="en-GB" sz="1400" b="1" dirty="0">
                          <a:solidFill>
                            <a:schemeClr val="tx1"/>
                          </a:solidFill>
                          <a:effectLst/>
                        </a:rPr>
                        <a:t>Introduction to Management of Hotel Fire Safety</a:t>
                      </a:r>
                      <a:endParaRPr lang="en-GB"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r>
                        <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LEVEL 4</a:t>
                      </a:r>
                    </a:p>
                  </a:txBody>
                  <a:tcPr marL="63265" marR="63265" marT="0" marB="0">
                    <a:solidFill>
                      <a:schemeClr val="accent1"/>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1" dirty="0">
                          <a:solidFill>
                            <a:schemeClr val="tx1"/>
                          </a:solidFill>
                          <a:effectLst/>
                        </a:rPr>
                        <a:t>Business Continuity Planning; Principles Fire Safety at Work</a:t>
                      </a:r>
                      <a:endParaRPr lang="en-GB"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r>
                        <a:rPr lang="en-GB" sz="1400" b="1" dirty="0">
                          <a:solidFill>
                            <a:schemeClr val="bg1"/>
                          </a:solidFill>
                          <a:effectLst/>
                          <a:latin typeface="+mn-lt"/>
                          <a:ea typeface="+mn-ea"/>
                          <a:cs typeface="+mn-cs"/>
                        </a:rPr>
                        <a:t>LEVEL</a:t>
                      </a:r>
                      <a:r>
                        <a:rPr lang="en-GB" sz="1400" b="1" baseline="0" dirty="0">
                          <a:solidFill>
                            <a:schemeClr val="bg1"/>
                          </a:solidFill>
                          <a:effectLst/>
                          <a:latin typeface="+mn-lt"/>
                          <a:ea typeface="+mn-ea"/>
                          <a:cs typeface="+mn-cs"/>
                        </a:rPr>
                        <a:t> 4</a:t>
                      </a: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1" dirty="0">
                          <a:solidFill>
                            <a:schemeClr val="tx1"/>
                          </a:solidFill>
                          <a:effectLst/>
                        </a:rPr>
                        <a:t>Risk Management of Technical Safety; Fire Risk Management; Natural Hazards; Fire Risk Assessment; Museums &amp; Historical</a:t>
                      </a:r>
                      <a:r>
                        <a:rPr lang="en-GB" sz="1400" b="1" baseline="0" dirty="0">
                          <a:solidFill>
                            <a:schemeClr val="tx1"/>
                          </a:solidFill>
                          <a:effectLst/>
                        </a:rPr>
                        <a:t> Premises; Shopping Centres</a:t>
                      </a:r>
                      <a:endParaRPr lang="en-GB"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extLst>
                  <a:ext uri="{0D108BD9-81ED-4DB2-BD59-A6C34878D82A}">
                    <a16:rowId xmlns:a16="http://schemas.microsoft.com/office/drawing/2014/main" val="3429038739"/>
                  </a:ext>
                </a:extLst>
              </a:tr>
              <a:tr h="479333">
                <a:tc>
                  <a:txBody>
                    <a:bodyPr/>
                    <a:lstStyle/>
                    <a:p>
                      <a:pPr>
                        <a:lnSpc>
                          <a:spcPct val="107000"/>
                        </a:lnSpc>
                        <a:spcAft>
                          <a:spcPts val="0"/>
                        </a:spcAf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endParaRPr lang="en-GB"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a:txBody>
                    <a:bodyPr/>
                    <a:lstStyle/>
                    <a:p>
                      <a:pPr>
                        <a:lnSpc>
                          <a:spcPct val="107000"/>
                        </a:lnSpc>
                        <a:spcAft>
                          <a:spcPts val="0"/>
                        </a:spcAft>
                      </a:pPr>
                      <a:endParaRPr lang="en-GB"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r>
                        <a:rPr lang="en-GB" sz="1400" b="1" dirty="0">
                          <a:solidFill>
                            <a:schemeClr val="bg1"/>
                          </a:solidFill>
                          <a:effectLst/>
                          <a:latin typeface="+mn-lt"/>
                          <a:ea typeface="+mn-ea"/>
                          <a:cs typeface="+mn-cs"/>
                        </a:rPr>
                        <a:t>LEVEL</a:t>
                      </a:r>
                      <a:r>
                        <a:rPr lang="en-GB" sz="1400" b="1" baseline="0" dirty="0">
                          <a:solidFill>
                            <a:schemeClr val="bg1"/>
                          </a:solidFill>
                          <a:effectLst/>
                          <a:latin typeface="+mn-lt"/>
                          <a:ea typeface="+mn-ea"/>
                          <a:cs typeface="+mn-cs"/>
                        </a:rPr>
                        <a:t> 5</a:t>
                      </a: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1" dirty="0">
                          <a:effectLst/>
                        </a:rPr>
                        <a:t>Performance Based Design for Fire Safety; </a:t>
                      </a:r>
                      <a:r>
                        <a:rPr lang="en-GB" sz="1400" b="1" dirty="0">
                          <a:solidFill>
                            <a:schemeClr val="tx1"/>
                          </a:solidFill>
                          <a:effectLst/>
                        </a:rPr>
                        <a:t>Fire Investigation; Security-Technical Cycle; </a:t>
                      </a:r>
                      <a:r>
                        <a:rPr lang="en-GB" sz="1400" b="1" dirty="0">
                          <a:effectLst/>
                        </a:rPr>
                        <a:t>Fire Safety-Technical Cycle; Certificated Security Manager; </a:t>
                      </a:r>
                    </a:p>
                  </a:txBody>
                  <a:tcPr marL="63265" marR="63265" marT="0" marB="0"/>
                </a:tc>
                <a:extLst>
                  <a:ext uri="{0D108BD9-81ED-4DB2-BD59-A6C34878D82A}">
                    <a16:rowId xmlns:a16="http://schemas.microsoft.com/office/drawing/2014/main" val="4130999550"/>
                  </a:ext>
                </a:extLst>
              </a:tr>
              <a:tr h="869637">
                <a:tc>
                  <a:txBody>
                    <a:bodyPr/>
                    <a:lstStyle/>
                    <a:p>
                      <a:pPr>
                        <a:lnSpc>
                          <a:spcPct val="107000"/>
                        </a:lnSpc>
                        <a:spcAft>
                          <a:spcPts val="0"/>
                        </a:spcAf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endParaRPr lang="en-GB"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a:txBody>
                    <a:bodyPr/>
                    <a:lstStyle/>
                    <a:p>
                      <a:pPr>
                        <a:lnSpc>
                          <a:spcPct val="107000"/>
                        </a:lnSpc>
                        <a:spcAft>
                          <a:spcPts val="0"/>
                        </a:spcAft>
                      </a:pPr>
                      <a:endParaRPr lang="en-GB"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r>
                        <a:rPr lang="en-GB" sz="900" dirty="0">
                          <a:solidFill>
                            <a:schemeClr val="bg1"/>
                          </a:solidFill>
                          <a:effectLst/>
                        </a:rPr>
                        <a:t> </a:t>
                      </a:r>
                      <a:r>
                        <a:rPr lang="en-GB" sz="1400" dirty="0">
                          <a:solidFill>
                            <a:schemeClr val="bg1"/>
                          </a:solidFill>
                          <a:effectLst/>
                        </a:rPr>
                        <a:t>LEVEL 6</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a:txBody>
                    <a:bodyPr/>
                    <a:lstStyle/>
                    <a:p>
                      <a:pPr>
                        <a:lnSpc>
                          <a:spcPct val="107000"/>
                        </a:lnSpc>
                        <a:spcAft>
                          <a:spcPts val="0"/>
                        </a:spcAft>
                      </a:pPr>
                      <a:r>
                        <a:rPr lang="en-GB" sz="1400" b="1" dirty="0">
                          <a:effectLst/>
                        </a:rPr>
                        <a:t>Fire Safety-Management Cycle; </a:t>
                      </a:r>
                      <a:r>
                        <a:rPr lang="en-GB" sz="1400" b="1" dirty="0">
                          <a:solidFill>
                            <a:schemeClr val="tx1"/>
                          </a:solidFill>
                          <a:effectLst/>
                        </a:rPr>
                        <a:t>Security Management Cycle</a:t>
                      </a:r>
                      <a:endParaRPr lang="en-GB"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extLst>
                  <a:ext uri="{0D108BD9-81ED-4DB2-BD59-A6C34878D82A}">
                    <a16:rowId xmlns:a16="http://schemas.microsoft.com/office/drawing/2014/main" val="2804061096"/>
                  </a:ext>
                </a:extLst>
              </a:tr>
              <a:tr h="480716">
                <a:tc>
                  <a:txBody>
                    <a:bodyPr/>
                    <a:lstStyle/>
                    <a:p>
                      <a:pPr>
                        <a:lnSpc>
                          <a:spcPct val="107000"/>
                        </a:lnSpc>
                        <a:spcAft>
                          <a:spcPts val="0"/>
                        </a:spcAf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endParaRPr lang="en-GB"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a:txBody>
                    <a:bodyPr/>
                    <a:lstStyle/>
                    <a:p>
                      <a:pPr>
                        <a:lnSpc>
                          <a:spcPct val="107000"/>
                        </a:lnSpc>
                        <a:spcAft>
                          <a:spcPts val="0"/>
                        </a:spcAft>
                      </a:pP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a:txBody>
                    <a:bodyPr/>
                    <a:lstStyle/>
                    <a:p>
                      <a:pPr>
                        <a:lnSpc>
                          <a:spcPct val="107000"/>
                        </a:lnSpc>
                        <a:spcAft>
                          <a:spcPts val="0"/>
                        </a:spcAft>
                      </a:pPr>
                      <a:r>
                        <a:rPr lang="en-GB" sz="900" dirty="0">
                          <a:solidFill>
                            <a:schemeClr val="bg1"/>
                          </a:solidFill>
                          <a:effectLst/>
                        </a:rPr>
                        <a:t> </a:t>
                      </a:r>
                      <a:endParaRPr lang="en-GB"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a:txBody>
                    <a:bodyPr/>
                    <a:lstStyle/>
                    <a:p>
                      <a:pPr>
                        <a:lnSpc>
                          <a:spcPct val="107000"/>
                        </a:lnSpc>
                        <a:spcAft>
                          <a:spcPts val="0"/>
                        </a:spcAft>
                      </a:pPr>
                      <a:endParaRPr lang="en-GB" sz="10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extLst>
                  <a:ext uri="{0D108BD9-81ED-4DB2-BD59-A6C34878D82A}">
                    <a16:rowId xmlns:a16="http://schemas.microsoft.com/office/drawing/2014/main" val="1683926834"/>
                  </a:ext>
                </a:extLst>
              </a:tr>
              <a:tr h="532083">
                <a:tc gridSpan="6">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hMerge="1">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hMerge="1">
                  <a:txBody>
                    <a:bodyPr/>
                    <a:lstStyle/>
                    <a:p>
                      <a:pPr>
                        <a:lnSpc>
                          <a:spcPct val="107000"/>
                        </a:lnSpc>
                        <a:spcAft>
                          <a:spcPts val="0"/>
                        </a:spcAft>
                      </a:pPr>
                      <a:endParaRPr lang="en-GB"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hMerge="1">
                  <a:txBody>
                    <a:bodyPr/>
                    <a:lstStyle/>
                    <a:p>
                      <a:pPr>
                        <a:lnSpc>
                          <a:spcPct val="107000"/>
                        </a:lnSpc>
                        <a:spcAft>
                          <a:spcPts val="0"/>
                        </a:spcAft>
                      </a:pPr>
                      <a:endParaRPr lang="en-GB"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tc hMerge="1">
                  <a:txBody>
                    <a:bodyPr/>
                    <a:lstStyle/>
                    <a:p>
                      <a:pPr>
                        <a:lnSpc>
                          <a:spcPct val="107000"/>
                        </a:lnSpc>
                        <a:spcAft>
                          <a:spcPts val="0"/>
                        </a:spcAft>
                      </a:pPr>
                      <a:endParaRPr lang="en-GB"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solidFill>
                      <a:schemeClr val="accent1"/>
                    </a:solidFill>
                  </a:tcPr>
                </a:tc>
                <a:tc hMerge="1">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265" marR="63265" marT="0" marB="0"/>
                </a:tc>
                <a:extLst>
                  <a:ext uri="{0D108BD9-81ED-4DB2-BD59-A6C34878D82A}">
                    <a16:rowId xmlns:a16="http://schemas.microsoft.com/office/drawing/2014/main" val="3239935394"/>
                  </a:ext>
                </a:extLst>
              </a:tr>
            </a:tbl>
          </a:graphicData>
        </a:graphic>
      </p:graphicFrame>
    </p:spTree>
    <p:extLst>
      <p:ext uri="{BB962C8B-B14F-4D97-AF65-F5344CB8AC3E}">
        <p14:creationId xmlns:p14="http://schemas.microsoft.com/office/powerpoint/2010/main" val="2119164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Ten criteria/procedures set by the EQF Advisory Group to guide the EQF referencing process </a:t>
            </a:r>
          </a:p>
        </p:txBody>
      </p:sp>
      <p:sp>
        <p:nvSpPr>
          <p:cNvPr id="3" name="TextBox 2"/>
          <p:cNvSpPr txBox="1"/>
          <p:nvPr/>
        </p:nvSpPr>
        <p:spPr>
          <a:xfrm>
            <a:off x="838200" y="1690688"/>
            <a:ext cx="10515600" cy="5509200"/>
          </a:xfrm>
          <a:prstGeom prst="rect">
            <a:avLst/>
          </a:prstGeom>
          <a:noFill/>
        </p:spPr>
        <p:txBody>
          <a:bodyPr wrap="square" rtlCol="0">
            <a:spAutoFit/>
          </a:bodyPr>
          <a:lstStyle/>
          <a:p>
            <a:r>
              <a:rPr lang="en-GB" sz="3200" dirty="0"/>
              <a:t>Their aim is to ensure that the information and documentation that sits behind our referencing process is </a:t>
            </a:r>
          </a:p>
          <a:p>
            <a:pPr marL="342900" indent="-342900">
              <a:buAutoNum type="alphaLcParenR"/>
            </a:pPr>
            <a:r>
              <a:rPr lang="en-GB" sz="3200" dirty="0"/>
              <a:t>Relevant</a:t>
            </a:r>
          </a:p>
          <a:p>
            <a:pPr marL="342900" indent="-342900">
              <a:buAutoNum type="alphaLcParenR"/>
            </a:pPr>
            <a:r>
              <a:rPr lang="en-GB" sz="3200" dirty="0"/>
              <a:t>Transparent</a:t>
            </a:r>
          </a:p>
          <a:p>
            <a:pPr marL="342900" indent="-342900">
              <a:buAutoNum type="alphaLcParenR"/>
            </a:pPr>
            <a:r>
              <a:rPr lang="en-GB" sz="3200" dirty="0"/>
              <a:t>Can be compared</a:t>
            </a:r>
          </a:p>
          <a:p>
            <a:pPr marL="342900" indent="-342900">
              <a:buAutoNum type="alphaLcParenR"/>
            </a:pPr>
            <a:r>
              <a:rPr lang="en-GB" sz="3200" dirty="0"/>
              <a:t>Generates trust</a:t>
            </a:r>
          </a:p>
          <a:p>
            <a:r>
              <a:rPr lang="en-GB" sz="3200" dirty="0"/>
              <a:t>This will allow the information to be judged as valid or not by those who are unfamiliar with our training system. </a:t>
            </a:r>
          </a:p>
          <a:p>
            <a:r>
              <a:rPr lang="en-GB" sz="3200" dirty="0"/>
              <a:t>Referencing reports from European countries can be seen at</a:t>
            </a:r>
          </a:p>
          <a:p>
            <a:r>
              <a:rPr lang="en-GB" sz="3200" dirty="0"/>
              <a:t>https://ec.europa.eu/ploteus/documentation</a:t>
            </a:r>
          </a:p>
          <a:p>
            <a:endParaRPr lang="en-GB" sz="3200" dirty="0"/>
          </a:p>
        </p:txBody>
      </p:sp>
    </p:spTree>
    <p:extLst>
      <p:ext uri="{BB962C8B-B14F-4D97-AF65-F5344CB8AC3E}">
        <p14:creationId xmlns:p14="http://schemas.microsoft.com/office/powerpoint/2010/main" val="2488760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es-ES" altLang="es-ES"/>
              <a:t>What is the European Qualifications Framework? </a:t>
            </a:r>
          </a:p>
        </p:txBody>
      </p:sp>
      <p:sp>
        <p:nvSpPr>
          <p:cNvPr id="16387" name="Rectangle 3"/>
          <p:cNvSpPr>
            <a:spLocks noGrp="1" noChangeArrowheads="1"/>
          </p:cNvSpPr>
          <p:nvPr>
            <p:ph idx="1"/>
          </p:nvPr>
        </p:nvSpPr>
        <p:spPr>
          <a:xfrm>
            <a:off x="961293" y="1828800"/>
            <a:ext cx="10539046" cy="4678120"/>
          </a:xfrm>
        </p:spPr>
        <p:txBody>
          <a:bodyPr/>
          <a:lstStyle/>
          <a:p>
            <a:pPr lvl="1"/>
            <a:endParaRPr lang="es-ES" altLang="es-ES" dirty="0"/>
          </a:p>
          <a:p>
            <a:pPr lvl="1"/>
            <a:r>
              <a:rPr lang="es-ES" altLang="es-ES" sz="2800" i="0" dirty="0"/>
              <a:t>A ‘</a:t>
            </a:r>
            <a:r>
              <a:rPr lang="es-ES" altLang="es-ES" sz="2800" i="0" dirty="0" err="1"/>
              <a:t>metaframework</a:t>
            </a:r>
            <a:r>
              <a:rPr lang="es-ES" altLang="es-ES" sz="2800" i="0" dirty="0"/>
              <a:t>’ – conceptual </a:t>
            </a:r>
            <a:r>
              <a:rPr lang="es-ES" altLang="es-ES" sz="2800" i="0" dirty="0" err="1"/>
              <a:t>rather</a:t>
            </a:r>
            <a:r>
              <a:rPr lang="es-ES" altLang="es-ES" sz="2800" i="0" dirty="0"/>
              <a:t> </a:t>
            </a:r>
            <a:r>
              <a:rPr lang="es-ES" altLang="es-ES" sz="2800" i="0" dirty="0" err="1"/>
              <a:t>than</a:t>
            </a:r>
            <a:r>
              <a:rPr lang="es-ES" altLang="es-ES" sz="2800" i="0" dirty="0"/>
              <a:t> tangible</a:t>
            </a:r>
          </a:p>
          <a:p>
            <a:pPr lvl="1"/>
            <a:r>
              <a:rPr lang="es-ES" altLang="es-ES" sz="2800" i="0" dirty="0" err="1"/>
              <a:t>Descriptors</a:t>
            </a:r>
            <a:r>
              <a:rPr lang="es-ES" altLang="es-ES" sz="2800" i="0" dirty="0"/>
              <a:t> </a:t>
            </a:r>
            <a:r>
              <a:rPr lang="es-ES" altLang="es-ES" sz="2800" i="0" dirty="0" err="1"/>
              <a:t>for</a:t>
            </a:r>
            <a:r>
              <a:rPr lang="es-ES" altLang="es-ES" sz="2800" i="0" dirty="0"/>
              <a:t> </a:t>
            </a:r>
            <a:r>
              <a:rPr lang="es-ES" altLang="es-ES" sz="2800" i="0" dirty="0" err="1"/>
              <a:t>eight</a:t>
            </a:r>
            <a:r>
              <a:rPr lang="es-ES" altLang="es-ES" sz="2800" i="0" dirty="0"/>
              <a:t> </a:t>
            </a:r>
            <a:r>
              <a:rPr lang="es-ES" altLang="es-ES" sz="2800" i="0" dirty="0" err="1"/>
              <a:t>levels</a:t>
            </a:r>
            <a:r>
              <a:rPr lang="es-ES" altLang="es-ES" sz="2800" i="0" dirty="0"/>
              <a:t> of </a:t>
            </a:r>
            <a:r>
              <a:rPr lang="es-ES" altLang="es-ES" sz="2800" i="0" dirty="0" err="1"/>
              <a:t>learning</a:t>
            </a:r>
            <a:endParaRPr lang="es-ES" altLang="es-ES" sz="2800" i="0" dirty="0"/>
          </a:p>
          <a:p>
            <a:pPr lvl="1"/>
            <a:r>
              <a:rPr lang="es-ES" altLang="es-ES" sz="2800" i="0" dirty="0"/>
              <a:t>A </a:t>
            </a:r>
            <a:r>
              <a:rPr lang="es-ES" altLang="es-ES" sz="2800" i="0" dirty="0" err="1"/>
              <a:t>specific</a:t>
            </a:r>
            <a:r>
              <a:rPr lang="es-ES" altLang="es-ES" sz="2800" i="0" dirty="0"/>
              <a:t> </a:t>
            </a:r>
            <a:r>
              <a:rPr lang="es-ES" altLang="es-ES" sz="2800" i="0" dirty="0" err="1"/>
              <a:t>qualification</a:t>
            </a:r>
            <a:r>
              <a:rPr lang="es-ES" altLang="es-ES" sz="2800" i="0" dirty="0"/>
              <a:t> can </a:t>
            </a:r>
            <a:r>
              <a:rPr lang="es-ES" altLang="es-ES" sz="2800" i="0" dirty="0" err="1"/>
              <a:t>only</a:t>
            </a:r>
            <a:r>
              <a:rPr lang="es-ES" altLang="es-ES" sz="2800" i="0" dirty="0"/>
              <a:t> be </a:t>
            </a:r>
            <a:r>
              <a:rPr lang="es-ES" altLang="es-ES" sz="2800" i="0" dirty="0" err="1"/>
              <a:t>given</a:t>
            </a:r>
            <a:r>
              <a:rPr lang="es-ES" altLang="es-ES" sz="2800" i="0" dirty="0"/>
              <a:t> </a:t>
            </a:r>
            <a:r>
              <a:rPr lang="es-ES" altLang="es-ES" sz="2800" i="0" dirty="0" err="1"/>
              <a:t>an</a:t>
            </a:r>
            <a:r>
              <a:rPr lang="es-ES" altLang="es-ES" sz="2800" i="0" dirty="0"/>
              <a:t> EQF </a:t>
            </a:r>
            <a:r>
              <a:rPr lang="es-ES" altLang="es-ES" sz="2800" i="0" dirty="0" err="1"/>
              <a:t>level</a:t>
            </a:r>
            <a:r>
              <a:rPr lang="es-ES" altLang="es-ES" sz="2800" i="0" dirty="0"/>
              <a:t> </a:t>
            </a:r>
            <a:r>
              <a:rPr lang="es-ES" altLang="es-ES" sz="2800" i="0" dirty="0" err="1"/>
              <a:t>when</a:t>
            </a:r>
            <a:r>
              <a:rPr lang="es-ES" altLang="es-ES" sz="2800" i="0" dirty="0"/>
              <a:t> </a:t>
            </a:r>
            <a:r>
              <a:rPr lang="es-ES" altLang="es-ES" sz="2800" i="0" dirty="0" err="1"/>
              <a:t>it</a:t>
            </a:r>
            <a:r>
              <a:rPr lang="es-ES" altLang="es-ES" sz="2800" i="0" dirty="0"/>
              <a:t> </a:t>
            </a:r>
            <a:r>
              <a:rPr lang="es-ES" altLang="es-ES" sz="2800" i="0" dirty="0" err="1"/>
              <a:t>already</a:t>
            </a:r>
            <a:r>
              <a:rPr lang="es-ES" altLang="es-ES" sz="2800" i="0" dirty="0"/>
              <a:t> has </a:t>
            </a:r>
            <a:r>
              <a:rPr lang="es-ES" altLang="es-ES" sz="2800" i="0" dirty="0" err="1"/>
              <a:t>an</a:t>
            </a:r>
            <a:r>
              <a:rPr lang="es-ES" altLang="es-ES" sz="2800" i="0" dirty="0"/>
              <a:t> </a:t>
            </a:r>
            <a:r>
              <a:rPr lang="es-ES" altLang="es-ES" sz="2800" i="0" dirty="0" err="1"/>
              <a:t>agreed</a:t>
            </a:r>
            <a:r>
              <a:rPr lang="es-ES" altLang="es-ES" sz="2800" i="0" dirty="0"/>
              <a:t> </a:t>
            </a:r>
            <a:r>
              <a:rPr lang="es-ES" altLang="es-ES" sz="2800" i="0" dirty="0" err="1"/>
              <a:t>level</a:t>
            </a:r>
            <a:r>
              <a:rPr lang="es-ES" altLang="es-ES" sz="2800" i="0" dirty="0"/>
              <a:t> </a:t>
            </a:r>
            <a:r>
              <a:rPr lang="es-ES" altLang="es-ES" sz="2800" i="0" dirty="0" err="1"/>
              <a:t>within</a:t>
            </a:r>
            <a:r>
              <a:rPr lang="es-ES" altLang="es-ES" sz="2800" i="0" dirty="0"/>
              <a:t> a </a:t>
            </a:r>
            <a:r>
              <a:rPr lang="es-ES" altLang="es-ES" sz="2800" i="0" dirty="0" err="1"/>
              <a:t>recognised</a:t>
            </a:r>
            <a:r>
              <a:rPr lang="es-ES" altLang="es-ES" sz="2800" i="0" dirty="0"/>
              <a:t> </a:t>
            </a:r>
            <a:r>
              <a:rPr lang="es-ES" altLang="es-ES" sz="2800" i="0" dirty="0" err="1"/>
              <a:t>framework</a:t>
            </a:r>
            <a:r>
              <a:rPr lang="es-ES" altLang="es-ES" sz="2800" i="0" dirty="0"/>
              <a:t>- </a:t>
            </a:r>
            <a:r>
              <a:rPr lang="es-ES" altLang="es-ES" sz="2800" i="0" dirty="0" err="1"/>
              <a:t>commonly</a:t>
            </a:r>
            <a:r>
              <a:rPr lang="es-ES" altLang="es-ES" sz="2800" i="0" dirty="0"/>
              <a:t> a </a:t>
            </a:r>
            <a:r>
              <a:rPr lang="es-ES" altLang="es-ES" sz="2800" i="0" dirty="0" err="1"/>
              <a:t>National</a:t>
            </a:r>
            <a:r>
              <a:rPr lang="es-ES" altLang="es-ES" sz="2800" i="0" dirty="0"/>
              <a:t> </a:t>
            </a:r>
            <a:r>
              <a:rPr lang="es-ES" altLang="es-ES" sz="2800" i="0" dirty="0" err="1"/>
              <a:t>Qualifications</a:t>
            </a:r>
            <a:r>
              <a:rPr lang="es-ES" altLang="es-ES" sz="2800" i="0" dirty="0"/>
              <a:t> Framework (NQF)</a:t>
            </a:r>
          </a:p>
          <a:p>
            <a:pPr lvl="1"/>
            <a:r>
              <a:rPr lang="es-ES" altLang="es-ES" sz="2800" i="0" dirty="0" err="1"/>
              <a:t>Provides</a:t>
            </a:r>
            <a:r>
              <a:rPr lang="es-ES" altLang="es-ES" sz="2800" i="0" dirty="0"/>
              <a:t> a </a:t>
            </a:r>
            <a:r>
              <a:rPr lang="es-ES" altLang="es-ES" sz="2800" i="0" dirty="0" err="1"/>
              <a:t>common</a:t>
            </a:r>
            <a:r>
              <a:rPr lang="es-ES" altLang="es-ES" sz="2800" i="0" dirty="0"/>
              <a:t> </a:t>
            </a:r>
            <a:r>
              <a:rPr lang="es-ES" altLang="es-ES" sz="2800" i="0" dirty="0" err="1"/>
              <a:t>reference</a:t>
            </a:r>
            <a:r>
              <a:rPr lang="es-ES" altLang="es-ES" sz="2800" i="0" dirty="0"/>
              <a:t> </a:t>
            </a:r>
            <a:r>
              <a:rPr lang="es-ES" altLang="es-ES" sz="2800" i="0" dirty="0" err="1"/>
              <a:t>point</a:t>
            </a:r>
            <a:r>
              <a:rPr lang="es-ES" altLang="es-ES" sz="2800" i="0" dirty="0"/>
              <a:t> </a:t>
            </a:r>
            <a:r>
              <a:rPr lang="es-ES" altLang="es-ES" sz="2800" i="0" dirty="0" err="1"/>
              <a:t>between</a:t>
            </a:r>
            <a:r>
              <a:rPr lang="es-ES" altLang="es-ES" sz="2800" i="0" dirty="0"/>
              <a:t> </a:t>
            </a:r>
            <a:r>
              <a:rPr lang="es-ES" altLang="es-ES" sz="2800" i="0" dirty="0" err="1"/>
              <a:t>countries</a:t>
            </a:r>
            <a:r>
              <a:rPr lang="es-ES" altLang="es-ES" sz="2800" i="0" dirty="0"/>
              <a:t> </a:t>
            </a:r>
            <a:r>
              <a:rPr lang="es-ES" altLang="es-ES" sz="2800" i="0" dirty="0" err="1"/>
              <a:t>for</a:t>
            </a:r>
            <a:r>
              <a:rPr lang="es-ES" altLang="es-ES" sz="2800" i="0" dirty="0"/>
              <a:t> </a:t>
            </a:r>
            <a:r>
              <a:rPr lang="es-ES" altLang="es-ES" sz="2800" i="0" dirty="0" err="1"/>
              <a:t>levelling</a:t>
            </a:r>
            <a:r>
              <a:rPr lang="es-ES" altLang="es-ES" sz="2800" i="0" dirty="0"/>
              <a:t> </a:t>
            </a:r>
            <a:r>
              <a:rPr lang="es-ES" altLang="es-ES" sz="2800" i="0" dirty="0" err="1"/>
              <a:t>qualifications</a:t>
            </a:r>
            <a:endParaRPr lang="es-ES" altLang="es-ES" sz="2800" i="0" dirty="0"/>
          </a:p>
          <a:p>
            <a:pPr lvl="1"/>
            <a:r>
              <a:rPr lang="es-ES" altLang="es-ES" sz="2800" i="0" dirty="0" err="1"/>
              <a:t>Facilitates</a:t>
            </a:r>
            <a:r>
              <a:rPr lang="es-ES" altLang="es-ES" sz="2800" i="0" dirty="0"/>
              <a:t> </a:t>
            </a:r>
            <a:r>
              <a:rPr lang="es-ES" altLang="es-ES" sz="2800" i="0" dirty="0" err="1"/>
              <a:t>comparison</a:t>
            </a:r>
            <a:r>
              <a:rPr lang="es-ES" altLang="es-ES" sz="2800" i="0" dirty="0"/>
              <a:t> and </a:t>
            </a:r>
            <a:r>
              <a:rPr lang="es-ES" altLang="es-ES" sz="2800" i="0" dirty="0" err="1"/>
              <a:t>recognition</a:t>
            </a:r>
            <a:r>
              <a:rPr lang="es-ES" altLang="es-ES" sz="2800" i="0" dirty="0"/>
              <a:t> of </a:t>
            </a:r>
            <a:r>
              <a:rPr lang="es-ES" altLang="es-ES" sz="2800" i="0" dirty="0" err="1"/>
              <a:t>qualifications</a:t>
            </a:r>
            <a:endParaRPr lang="es-ES" altLang="es-ES" sz="2800" i="0" dirty="0"/>
          </a:p>
          <a:p>
            <a:pPr lvl="1"/>
            <a:endParaRPr lang="es-ES" altLang="es-ES" dirty="0"/>
          </a:p>
        </p:txBody>
      </p:sp>
    </p:spTree>
    <p:extLst>
      <p:ext uri="{BB962C8B-B14F-4D97-AF65-F5344CB8AC3E}">
        <p14:creationId xmlns:p14="http://schemas.microsoft.com/office/powerpoint/2010/main" val="2196447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t>What benefits for us?</a:t>
            </a:r>
          </a:p>
        </p:txBody>
      </p:sp>
      <p:sp>
        <p:nvSpPr>
          <p:cNvPr id="17411" name="Content Placeholder 2"/>
          <p:cNvSpPr>
            <a:spLocks noGrp="1"/>
          </p:cNvSpPr>
          <p:nvPr>
            <p:ph idx="1"/>
          </p:nvPr>
        </p:nvSpPr>
        <p:spPr>
          <a:xfrm>
            <a:off x="984738" y="1690688"/>
            <a:ext cx="9407037" cy="4770437"/>
          </a:xfrm>
        </p:spPr>
        <p:txBody>
          <a:bodyPr/>
          <a:lstStyle/>
          <a:p>
            <a:pPr>
              <a:spcAft>
                <a:spcPts val="1200"/>
              </a:spcAft>
            </a:pPr>
            <a:r>
              <a:rPr lang="en-US" altLang="en-US" b="0" dirty="0"/>
              <a:t>Learners?</a:t>
            </a:r>
          </a:p>
          <a:p>
            <a:pPr>
              <a:spcAft>
                <a:spcPts val="1200"/>
              </a:spcAft>
            </a:pPr>
            <a:r>
              <a:rPr lang="en-US" altLang="en-US" b="0" dirty="0"/>
              <a:t>Employers?</a:t>
            </a:r>
          </a:p>
          <a:p>
            <a:pPr>
              <a:spcAft>
                <a:spcPts val="1200"/>
              </a:spcAft>
            </a:pPr>
            <a:r>
              <a:rPr lang="en-US" altLang="en-US" b="0" dirty="0"/>
              <a:t>Collaborations?</a:t>
            </a:r>
          </a:p>
          <a:p>
            <a:pPr>
              <a:spcAft>
                <a:spcPts val="1200"/>
              </a:spcAft>
            </a:pPr>
            <a:r>
              <a:rPr lang="en-US" altLang="en-US" b="0" dirty="0"/>
              <a:t>A fresh approach?</a:t>
            </a:r>
          </a:p>
          <a:p>
            <a:pPr>
              <a:spcAft>
                <a:spcPts val="1200"/>
              </a:spcAft>
            </a:pPr>
            <a:r>
              <a:rPr lang="en-US" altLang="en-US" b="0" dirty="0"/>
              <a:t>Others?</a:t>
            </a:r>
          </a:p>
          <a:p>
            <a:pPr>
              <a:spcAft>
                <a:spcPts val="1200"/>
              </a:spcAft>
            </a:pPr>
            <a:r>
              <a:rPr lang="en-US" altLang="en-US" b="0" dirty="0"/>
              <a:t>And potential disadvantages?</a:t>
            </a:r>
          </a:p>
          <a:p>
            <a:endParaRPr lang="en-US" altLang="en-US" dirty="0"/>
          </a:p>
        </p:txBody>
      </p:sp>
      <p:sp>
        <p:nvSpPr>
          <p:cNvPr id="17412"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de-DE" altLang="en-US" sz="2000">
                <a:solidFill>
                  <a:srgbClr val="CC0000"/>
                </a:solidFill>
              </a:rPr>
              <a:t> </a:t>
            </a:r>
            <a:fld id="{FA077C14-AD85-4331-BAB1-508334B95237}" type="slidenum">
              <a:rPr lang="de-DE" altLang="en-US" sz="2000">
                <a:solidFill>
                  <a:schemeClr val="hlink"/>
                </a:solidFill>
              </a:rPr>
              <a:pPr/>
              <a:t>5</a:t>
            </a:fld>
            <a:endParaRPr lang="de-DE" altLang="en-US" sz="2000">
              <a:solidFill>
                <a:schemeClr val="hlink"/>
              </a:solidFill>
            </a:endParaRPr>
          </a:p>
        </p:txBody>
      </p:sp>
    </p:spTree>
    <p:extLst>
      <p:ext uri="{BB962C8B-B14F-4D97-AF65-F5344CB8AC3E}">
        <p14:creationId xmlns:p14="http://schemas.microsoft.com/office/powerpoint/2010/main" val="778726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How have we gone about it?</a:t>
            </a:r>
          </a:p>
        </p:txBody>
      </p:sp>
      <p:sp>
        <p:nvSpPr>
          <p:cNvPr id="18435" name="Content Placeholder 2"/>
          <p:cNvSpPr>
            <a:spLocks noGrp="1"/>
          </p:cNvSpPr>
          <p:nvPr>
            <p:ph idx="1"/>
          </p:nvPr>
        </p:nvSpPr>
        <p:spPr>
          <a:xfrm>
            <a:off x="937847" y="1524000"/>
            <a:ext cx="10520728" cy="4976815"/>
          </a:xfrm>
        </p:spPr>
        <p:txBody>
          <a:bodyPr>
            <a:normAutofit/>
          </a:bodyPr>
          <a:lstStyle/>
          <a:p>
            <a:pPr>
              <a:buFont typeface="Arial" panose="020B0604020202020204" pitchFamily="34" charset="0"/>
              <a:buNone/>
            </a:pPr>
            <a:r>
              <a:rPr lang="en-US" altLang="en-US" dirty="0"/>
              <a:t>Independently of the EQF we have had to:</a:t>
            </a:r>
          </a:p>
          <a:p>
            <a:r>
              <a:rPr lang="en-US" altLang="en-US" dirty="0"/>
              <a:t>Decide what the CFPA-E qualifications framework looks like – what ‘levels’ of learning do we offer? </a:t>
            </a:r>
          </a:p>
          <a:p>
            <a:r>
              <a:rPr lang="en-US" altLang="en-US" dirty="0"/>
              <a:t>Identify what criteria describe each of those levels in terms of knowledge, skills and attitudes</a:t>
            </a:r>
          </a:p>
          <a:p>
            <a:r>
              <a:rPr lang="en-US" altLang="en-US" dirty="0"/>
              <a:t>Redesign our course descriptors, to include learning outcomes </a:t>
            </a:r>
          </a:p>
          <a:p>
            <a:r>
              <a:rPr lang="en-US" altLang="en-US" dirty="0"/>
              <a:t>Level against our own framework</a:t>
            </a:r>
          </a:p>
          <a:p>
            <a:r>
              <a:rPr lang="en-US" altLang="en-US" dirty="0"/>
              <a:t>Assigns points based upon length of </a:t>
            </a:r>
            <a:r>
              <a:rPr lang="en-US" altLang="en-US" dirty="0" err="1"/>
              <a:t>programme</a:t>
            </a:r>
            <a:endParaRPr lang="en-US" altLang="en-US" dirty="0"/>
          </a:p>
          <a:p>
            <a:r>
              <a:rPr lang="en-US" altLang="en-US" dirty="0"/>
              <a:t>THEN ….. reference to the EQF </a:t>
            </a:r>
          </a:p>
          <a:p>
            <a:endParaRPr lang="en-US" altLang="en-US" dirty="0"/>
          </a:p>
          <a:p>
            <a:endParaRPr lang="en-US" altLang="en-US" dirty="0"/>
          </a:p>
          <a:p>
            <a:endParaRPr lang="en-US" altLang="en-US" dirty="0"/>
          </a:p>
          <a:p>
            <a:endParaRPr lang="en-US" altLang="en-US" dirty="0"/>
          </a:p>
        </p:txBody>
      </p:sp>
      <p:sp>
        <p:nvSpPr>
          <p:cNvPr id="18436"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de-DE" altLang="en-US" sz="2000">
                <a:solidFill>
                  <a:srgbClr val="CC0000"/>
                </a:solidFill>
              </a:rPr>
              <a:t> </a:t>
            </a:r>
            <a:fld id="{10702DCD-F600-42D7-99D9-84064E6E6545}" type="slidenum">
              <a:rPr lang="de-DE" altLang="en-US" sz="2000">
                <a:solidFill>
                  <a:schemeClr val="hlink"/>
                </a:solidFill>
              </a:rPr>
              <a:pPr/>
              <a:t>6</a:t>
            </a:fld>
            <a:endParaRPr lang="de-DE" altLang="en-US" sz="2000">
              <a:solidFill>
                <a:schemeClr val="hlink"/>
              </a:solidFill>
            </a:endParaRPr>
          </a:p>
        </p:txBody>
      </p:sp>
    </p:spTree>
    <p:extLst>
      <p:ext uri="{BB962C8B-B14F-4D97-AF65-F5344CB8AC3E}">
        <p14:creationId xmlns:p14="http://schemas.microsoft.com/office/powerpoint/2010/main" val="1429381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What are we aiming to achieve?</a:t>
            </a:r>
          </a:p>
        </p:txBody>
      </p:sp>
      <p:sp>
        <p:nvSpPr>
          <p:cNvPr id="19459" name="Content Placeholder 2"/>
          <p:cNvSpPr>
            <a:spLocks noGrp="1"/>
          </p:cNvSpPr>
          <p:nvPr>
            <p:ph idx="1"/>
          </p:nvPr>
        </p:nvSpPr>
        <p:spPr/>
        <p:txBody>
          <a:bodyPr>
            <a:normAutofit lnSpcReduction="10000"/>
          </a:bodyPr>
          <a:lstStyle/>
          <a:p>
            <a:r>
              <a:rPr lang="en-US" altLang="en-US" dirty="0"/>
              <a:t>A framework of qualifications grouped by functional area with clear progression pathways</a:t>
            </a:r>
          </a:p>
          <a:p>
            <a:r>
              <a:rPr lang="en-US" altLang="en-US" dirty="0"/>
              <a:t>Each qualification will have clear learning outcomes which describe the level of learning</a:t>
            </a:r>
          </a:p>
          <a:p>
            <a:r>
              <a:rPr lang="en-US" altLang="en-US" dirty="0"/>
              <a:t>Level of learning will be referenced to learning rather than length of </a:t>
            </a:r>
            <a:r>
              <a:rPr lang="en-US" altLang="en-US" dirty="0" err="1"/>
              <a:t>programme</a:t>
            </a:r>
            <a:endParaRPr lang="en-US" altLang="en-US" dirty="0"/>
          </a:p>
          <a:p>
            <a:r>
              <a:rPr lang="en-US" altLang="en-US" dirty="0"/>
              <a:t>Each qualification will be assigned a points value</a:t>
            </a:r>
          </a:p>
          <a:p>
            <a:r>
              <a:rPr lang="en-US" altLang="en-US" dirty="0"/>
              <a:t>Points accumulated at a particular level could potentially be banked to achieve ‘professional’ status</a:t>
            </a:r>
          </a:p>
          <a:p>
            <a:r>
              <a:rPr lang="en-US" altLang="en-US" dirty="0"/>
              <a:t>Each qualification is referenced against the EQF</a:t>
            </a:r>
          </a:p>
        </p:txBody>
      </p:sp>
      <p:sp>
        <p:nvSpPr>
          <p:cNvPr id="19460"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de-DE" altLang="en-US" sz="2000">
                <a:solidFill>
                  <a:srgbClr val="CC0000"/>
                </a:solidFill>
              </a:rPr>
              <a:t> </a:t>
            </a:r>
            <a:fld id="{20F71440-F0BC-4AF1-8371-E8CC3C8D8FA2}" type="slidenum">
              <a:rPr lang="de-DE" altLang="en-US" sz="2000">
                <a:solidFill>
                  <a:schemeClr val="hlink"/>
                </a:solidFill>
              </a:rPr>
              <a:pPr/>
              <a:t>7</a:t>
            </a:fld>
            <a:endParaRPr lang="de-DE" altLang="en-US" sz="2000">
              <a:solidFill>
                <a:schemeClr val="hlink"/>
              </a:solidFill>
            </a:endParaRPr>
          </a:p>
        </p:txBody>
      </p:sp>
    </p:spTree>
    <p:extLst>
      <p:ext uri="{BB962C8B-B14F-4D97-AF65-F5344CB8AC3E}">
        <p14:creationId xmlns:p14="http://schemas.microsoft.com/office/powerpoint/2010/main" val="1598078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871" y="255397"/>
            <a:ext cx="10783171" cy="1325563"/>
          </a:xfrm>
        </p:spPr>
        <p:txBody>
          <a:bodyPr>
            <a:normAutofit fontScale="90000"/>
          </a:bodyPr>
          <a:lstStyle/>
          <a:p>
            <a:br>
              <a:rPr lang="en-GB" dirty="0"/>
            </a:br>
            <a:r>
              <a:rPr lang="en-GB" dirty="0"/>
              <a:t>Starting with the CFPA-E Qualifications Framework: </a:t>
            </a:r>
            <a:br>
              <a:rPr lang="en-GB" dirty="0"/>
            </a:br>
            <a:endParaRPr lang="en-GB" dirty="0"/>
          </a:p>
        </p:txBody>
      </p:sp>
      <p:sp>
        <p:nvSpPr>
          <p:cNvPr id="3" name="Content Placeholder 2"/>
          <p:cNvSpPr>
            <a:spLocks noGrp="1"/>
          </p:cNvSpPr>
          <p:nvPr>
            <p:ph idx="1"/>
          </p:nvPr>
        </p:nvSpPr>
        <p:spPr>
          <a:xfrm>
            <a:off x="499871" y="1404258"/>
            <a:ext cx="11350752" cy="5301778"/>
          </a:xfrm>
        </p:spPr>
        <p:txBody>
          <a:bodyPr>
            <a:normAutofit fontScale="55000" lnSpcReduction="20000"/>
          </a:bodyPr>
          <a:lstStyle/>
          <a:p>
            <a:pPr marL="0" indent="0">
              <a:buNone/>
            </a:pPr>
            <a:r>
              <a:rPr lang="en-GB" sz="5100" dirty="0"/>
              <a:t>The Aim of the Framework is to provide an overview that:</a:t>
            </a:r>
            <a:endParaRPr lang="en-GB" sz="5100" dirty="0"/>
          </a:p>
          <a:p>
            <a:pPr marL="268288" indent="-268288"/>
            <a:r>
              <a:rPr lang="en-GB" sz="5100" dirty="0"/>
              <a:t>Specifies the relationship – horizontally and vertically – between different qualifications</a:t>
            </a:r>
          </a:p>
          <a:p>
            <a:pPr marL="268288" indent="-268288"/>
            <a:r>
              <a:rPr lang="en-GB" sz="5100" dirty="0"/>
              <a:t>Shows how they are related to each other  and how they are valued</a:t>
            </a:r>
          </a:p>
          <a:p>
            <a:r>
              <a:rPr lang="en-GB" sz="5100" dirty="0"/>
              <a:t>Provides a platform for communication, cooperation and dialogue between stakeholders, users and providers</a:t>
            </a:r>
          </a:p>
          <a:p>
            <a:pPr marL="0" indent="0">
              <a:buNone/>
            </a:pPr>
            <a:endParaRPr lang="en-GB" sz="5100" b="1" dirty="0">
              <a:solidFill>
                <a:schemeClr val="accent1">
                  <a:lumMod val="50000"/>
                </a:schemeClr>
              </a:solidFill>
            </a:endParaRPr>
          </a:p>
          <a:p>
            <a:pPr marL="0" indent="0">
              <a:buNone/>
            </a:pPr>
            <a:r>
              <a:rPr lang="en-GB" sz="5100" b="1" dirty="0">
                <a:solidFill>
                  <a:schemeClr val="accent1">
                    <a:lumMod val="50000"/>
                  </a:schemeClr>
                </a:solidFill>
              </a:rPr>
              <a:t>OUTCOMES:</a:t>
            </a:r>
          </a:p>
          <a:p>
            <a:r>
              <a:rPr lang="en-GB" sz="5100" b="1" dirty="0">
                <a:solidFill>
                  <a:schemeClr val="accent1">
                    <a:lumMod val="50000"/>
                  </a:schemeClr>
                </a:solidFill>
              </a:rPr>
              <a:t>Reduction of the current 8 course groupings to 4 to improve clarity of relationships and simplify classification and dialogue</a:t>
            </a:r>
          </a:p>
          <a:p>
            <a:endParaRPr lang="en-GB" sz="5100" b="1" dirty="0">
              <a:solidFill>
                <a:schemeClr val="accent1">
                  <a:lumMod val="50000"/>
                </a:schemeClr>
              </a:solidFill>
            </a:endParaRPr>
          </a:p>
          <a:p>
            <a:r>
              <a:rPr lang="en-GB" sz="5100" b="1" dirty="0">
                <a:solidFill>
                  <a:schemeClr val="accent1">
                    <a:lumMod val="50000"/>
                  </a:schemeClr>
                </a:solidFill>
              </a:rPr>
              <a:t>Keeping Fire Safety; Security; Fire Protection Systems; Risk Management as the 4 Group headings</a:t>
            </a:r>
          </a:p>
          <a:p>
            <a:pPr marL="0" indent="0">
              <a:buNone/>
            </a:pPr>
            <a:endParaRPr lang="en-GB" sz="3500" dirty="0"/>
          </a:p>
        </p:txBody>
      </p:sp>
    </p:spTree>
    <p:extLst>
      <p:ext uri="{BB962C8B-B14F-4D97-AF65-F5344CB8AC3E}">
        <p14:creationId xmlns:p14="http://schemas.microsoft.com/office/powerpoint/2010/main" val="3572252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68235976"/>
              </p:ext>
            </p:extLst>
          </p:nvPr>
        </p:nvGraphicFramePr>
        <p:xfrm>
          <a:off x="797170" y="257908"/>
          <a:ext cx="10363200" cy="6489204"/>
        </p:xfrm>
        <a:graphic>
          <a:graphicData uri="http://schemas.openxmlformats.org/drawingml/2006/table">
            <a:tbl>
              <a:tblPr firstRow="1" bandRow="1">
                <a:tableStyleId>{5C22544A-7EE6-4342-B048-85BDC9FD1C3A}</a:tableStyleId>
              </a:tblPr>
              <a:tblGrid>
                <a:gridCol w="10363200">
                  <a:extLst>
                    <a:ext uri="{9D8B030D-6E8A-4147-A177-3AD203B41FA5}">
                      <a16:colId xmlns:a16="http://schemas.microsoft.com/office/drawing/2014/main" val="885694325"/>
                    </a:ext>
                  </a:extLst>
                </a:gridCol>
              </a:tblGrid>
              <a:tr h="1148861">
                <a:tc>
                  <a:txBody>
                    <a:bodyPr/>
                    <a:lstStyle/>
                    <a:p>
                      <a:r>
                        <a:rPr lang="en-GB" sz="2000" b="1" i="0" kern="1200" dirty="0">
                          <a:solidFill>
                            <a:schemeClr val="lt1"/>
                          </a:solidFill>
                          <a:effectLst/>
                          <a:latin typeface="+mn-lt"/>
                          <a:ea typeface="+mn-ea"/>
                          <a:cs typeface="+mn-cs"/>
                        </a:rPr>
                        <a:t>Risk Management </a:t>
                      </a:r>
                      <a:r>
                        <a:rPr lang="en-GB" sz="2000" b="1" kern="1200" dirty="0">
                          <a:solidFill>
                            <a:schemeClr val="lt1"/>
                          </a:solidFill>
                          <a:effectLst/>
                          <a:latin typeface="+mn-lt"/>
                          <a:ea typeface="+mn-ea"/>
                          <a:cs typeface="+mn-cs"/>
                        </a:rPr>
                        <a:t>- qualifications within this category develop knowledge, skills and abilities in  identification, analysis, assessment, control, and avoidance, minimization, or elimination of unacceptable fire  risks</a:t>
                      </a:r>
                      <a:endParaRPr lang="en-GB" sz="2000" dirty="0"/>
                    </a:p>
                  </a:txBody>
                  <a:tcPr/>
                </a:tc>
                <a:extLst>
                  <a:ext uri="{0D108BD9-81ED-4DB2-BD59-A6C34878D82A}">
                    <a16:rowId xmlns:a16="http://schemas.microsoft.com/office/drawing/2014/main" val="2333766226"/>
                  </a:ext>
                </a:extLst>
              </a:tr>
              <a:tr h="486604">
                <a:tc>
                  <a:txBody>
                    <a:bodyPr/>
                    <a:lstStyle/>
                    <a:p>
                      <a:pPr marL="457200">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Business Continuity Planning </a:t>
                      </a:r>
                    </a:p>
                  </a:txBody>
                  <a:tcPr marL="68580" marR="68580" marT="0" marB="0"/>
                </a:tc>
                <a:extLst>
                  <a:ext uri="{0D108BD9-81ED-4DB2-BD59-A6C34878D82A}">
                    <a16:rowId xmlns:a16="http://schemas.microsoft.com/office/drawing/2014/main" val="2620198486"/>
                  </a:ext>
                </a:extLst>
              </a:tr>
              <a:tr h="486604">
                <a:tc>
                  <a:txBody>
                    <a:bodyPr/>
                    <a:lstStyle/>
                    <a:p>
                      <a:pPr marL="457200">
                        <a:lnSpc>
                          <a:spcPct val="107000"/>
                        </a:lnSpc>
                        <a:spcAft>
                          <a:spcPts val="0"/>
                        </a:spcAft>
                      </a:pPr>
                      <a:r>
                        <a:rPr lang="en-GB" sz="1800" i="0" dirty="0">
                          <a:effectLst/>
                          <a:latin typeface="Calibri" panose="020F0502020204030204" pitchFamily="34" charset="0"/>
                          <a:ea typeface="Calibri" panose="020F0502020204030204" pitchFamily="34" charset="0"/>
                          <a:cs typeface="Times New Roman" panose="02020603050405020304" pitchFamily="18" charset="0"/>
                        </a:rPr>
                        <a:t>Fire Risk Assessment </a:t>
                      </a:r>
                    </a:p>
                  </a:txBody>
                  <a:tcPr marL="68580" marR="68580" marT="0" marB="0"/>
                </a:tc>
                <a:extLst>
                  <a:ext uri="{0D108BD9-81ED-4DB2-BD59-A6C34878D82A}">
                    <a16:rowId xmlns:a16="http://schemas.microsoft.com/office/drawing/2014/main" val="2116214282"/>
                  </a:ext>
                </a:extLst>
              </a:tr>
              <a:tr h="486604">
                <a:tc>
                  <a:txBody>
                    <a:bodyPr/>
                    <a:lstStyle/>
                    <a:p>
                      <a:pPr marL="457200">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Risk Management of Technical Safety </a:t>
                      </a:r>
                    </a:p>
                  </a:txBody>
                  <a:tcPr marL="68580" marR="68580" marT="0" marB="0"/>
                </a:tc>
                <a:extLst>
                  <a:ext uri="{0D108BD9-81ED-4DB2-BD59-A6C34878D82A}">
                    <a16:rowId xmlns:a16="http://schemas.microsoft.com/office/drawing/2014/main" val="914064132"/>
                  </a:ext>
                </a:extLst>
              </a:tr>
              <a:tr h="486604">
                <a:tc>
                  <a:txBody>
                    <a:bodyPr/>
                    <a:lstStyle/>
                    <a:p>
                      <a:pPr marL="457200">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Fire Risk Management </a:t>
                      </a:r>
                    </a:p>
                  </a:txBody>
                  <a:tcPr marL="68580" marR="68580" marT="0" marB="0"/>
                </a:tc>
                <a:extLst>
                  <a:ext uri="{0D108BD9-81ED-4DB2-BD59-A6C34878D82A}">
                    <a16:rowId xmlns:a16="http://schemas.microsoft.com/office/drawing/2014/main" val="818676948"/>
                  </a:ext>
                </a:extLst>
              </a:tr>
              <a:tr h="486604">
                <a:tc>
                  <a:txBody>
                    <a:bodyPr/>
                    <a:lstStyle/>
                    <a:p>
                      <a:pPr marL="457200">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Risk Management of Natural Hazards </a:t>
                      </a:r>
                    </a:p>
                  </a:txBody>
                  <a:tcPr marL="68580" marR="68580" marT="0" marB="0"/>
                </a:tc>
                <a:extLst>
                  <a:ext uri="{0D108BD9-81ED-4DB2-BD59-A6C34878D82A}">
                    <a16:rowId xmlns:a16="http://schemas.microsoft.com/office/drawing/2014/main" val="3605551826"/>
                  </a:ext>
                </a:extLst>
              </a:tr>
              <a:tr h="474303">
                <a:tc>
                  <a:txBody>
                    <a:bodyPr/>
                    <a:lstStyle/>
                    <a:p>
                      <a:pPr marL="457200">
                        <a:lnSpc>
                          <a:spcPct val="107000"/>
                        </a:lnSpc>
                        <a:spcAft>
                          <a:spcPts val="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Principles of Fire Safety Engineering </a:t>
                      </a:r>
                    </a:p>
                  </a:txBody>
                  <a:tcPr marL="68580" marR="68580" marT="0" marB="0"/>
                </a:tc>
                <a:extLst>
                  <a:ext uri="{0D108BD9-81ED-4DB2-BD59-A6C34878D82A}">
                    <a16:rowId xmlns:a16="http://schemas.microsoft.com/office/drawing/2014/main" val="3604593365"/>
                  </a:ext>
                </a:extLst>
              </a:tr>
              <a:tr h="486604">
                <a:tc>
                  <a:txBody>
                    <a:bodyPr/>
                    <a:lstStyle/>
                    <a:p>
                      <a:pPr marL="457200">
                        <a:lnSpc>
                          <a:spcPct val="107000"/>
                        </a:lnSpc>
                        <a:spcAft>
                          <a:spcPts val="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Performance Based Design for Fire Safety </a:t>
                      </a:r>
                    </a:p>
                  </a:txBody>
                  <a:tcPr marL="68580" marR="68580" marT="0" marB="0"/>
                </a:tc>
                <a:extLst>
                  <a:ext uri="{0D108BD9-81ED-4DB2-BD59-A6C34878D82A}">
                    <a16:rowId xmlns:a16="http://schemas.microsoft.com/office/drawing/2014/main" val="1215472094"/>
                  </a:ext>
                </a:extLst>
              </a:tr>
              <a:tr h="486604">
                <a:tc>
                  <a:txBody>
                    <a:bodyPr/>
                    <a:lstStyle/>
                    <a:p>
                      <a:pPr marL="457200">
                        <a:lnSpc>
                          <a:spcPct val="107000"/>
                        </a:lnSpc>
                        <a:spcAft>
                          <a:spcPts val="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Fire Investigation </a:t>
                      </a:r>
                    </a:p>
                  </a:txBody>
                  <a:tcPr marL="68580" marR="68580" marT="0" marB="0"/>
                </a:tc>
                <a:extLst>
                  <a:ext uri="{0D108BD9-81ED-4DB2-BD59-A6C34878D82A}">
                    <a16:rowId xmlns:a16="http://schemas.microsoft.com/office/drawing/2014/main" val="1950072680"/>
                  </a:ext>
                </a:extLst>
              </a:tr>
              <a:tr h="486604">
                <a:tc>
                  <a:txBody>
                    <a:bodyPr/>
                    <a:lstStyle/>
                    <a:p>
                      <a:pPr marL="457200">
                        <a:lnSpc>
                          <a:spcPct val="107000"/>
                        </a:lnSpc>
                        <a:spcAft>
                          <a:spcPts val="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Explosion (Prevention and protection in places where explosive atmospheres may occur) </a:t>
                      </a:r>
                    </a:p>
                  </a:txBody>
                  <a:tcPr marL="68580" marR="68580" marT="0" marB="0"/>
                </a:tc>
                <a:extLst>
                  <a:ext uri="{0D108BD9-81ED-4DB2-BD59-A6C34878D82A}">
                    <a16:rowId xmlns:a16="http://schemas.microsoft.com/office/drawing/2014/main" val="3720374269"/>
                  </a:ext>
                </a:extLst>
              </a:tr>
              <a:tr h="486604">
                <a:tc>
                  <a:txBody>
                    <a:bodyPr/>
                    <a:lstStyle/>
                    <a:p>
                      <a:pPr marL="457200">
                        <a:lnSpc>
                          <a:spcPct val="107000"/>
                        </a:lnSpc>
                        <a:spcAft>
                          <a:spcPts val="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Classification of Explosive Hazardous Areas </a:t>
                      </a:r>
                    </a:p>
                  </a:txBody>
                  <a:tcPr marL="68580" marR="68580" marT="0" marB="0"/>
                </a:tc>
                <a:extLst>
                  <a:ext uri="{0D108BD9-81ED-4DB2-BD59-A6C34878D82A}">
                    <a16:rowId xmlns:a16="http://schemas.microsoft.com/office/drawing/2014/main" val="489593579"/>
                  </a:ext>
                </a:extLst>
              </a:tr>
              <a:tr h="486604">
                <a:tc>
                  <a:txBody>
                    <a:bodyPr/>
                    <a:lstStyle/>
                    <a:p>
                      <a:pPr marL="457200">
                        <a:lnSpc>
                          <a:spcPct val="107000"/>
                        </a:lnSpc>
                        <a:spcAft>
                          <a:spcPts val="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Explosion Protection Manager </a:t>
                      </a:r>
                    </a:p>
                  </a:txBody>
                  <a:tcPr marL="68580" marR="68580" marT="0" marB="0"/>
                </a:tc>
                <a:extLst>
                  <a:ext uri="{0D108BD9-81ED-4DB2-BD59-A6C34878D82A}">
                    <a16:rowId xmlns:a16="http://schemas.microsoft.com/office/drawing/2014/main" val="3164056924"/>
                  </a:ext>
                </a:extLst>
              </a:tr>
            </a:tbl>
          </a:graphicData>
        </a:graphic>
      </p:graphicFrame>
    </p:spTree>
    <p:extLst>
      <p:ext uri="{BB962C8B-B14F-4D97-AF65-F5344CB8AC3E}">
        <p14:creationId xmlns:p14="http://schemas.microsoft.com/office/powerpoint/2010/main" val="23880873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6829</TotalTime>
  <Words>2688</Words>
  <Application>Microsoft Office PowerPoint</Application>
  <PresentationFormat>Widescreen</PresentationFormat>
  <Paragraphs>335</Paragraphs>
  <Slides>22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PowerPoint Presentation</vt:lpstr>
      <vt:lpstr>Background</vt:lpstr>
      <vt:lpstr>Ten criteria/procedures set by the EQF Advisory Group to guide the EQF referencing process </vt:lpstr>
      <vt:lpstr>What is the European Qualifications Framework? </vt:lpstr>
      <vt:lpstr>What benefits for us?</vt:lpstr>
      <vt:lpstr>How have we gone about it?</vt:lpstr>
      <vt:lpstr>What are we aiming to achieve?</vt:lpstr>
      <vt:lpstr> Starting with the CFPA-E Qualifications Framework:  </vt:lpstr>
      <vt:lpstr>PowerPoint Presentation</vt:lpstr>
      <vt:lpstr>PowerPoint Presentation</vt:lpstr>
      <vt:lpstr>PowerPoint Presentation</vt:lpstr>
      <vt:lpstr>PowerPoint Presentation</vt:lpstr>
      <vt:lpstr> Deciding on knowledge, skills and attitudes relevant for CFPA-E levels </vt:lpstr>
      <vt:lpstr>Deciding on which levels are relevant to the CFPA-E qualification system</vt:lpstr>
      <vt:lpstr>PowerPoint Presentation</vt:lpstr>
      <vt:lpstr>Moving on to look at the Levels of each CFPA-E qualification, the aim was to : </vt:lpstr>
      <vt:lpstr>PowerPoint Presentation</vt:lpstr>
      <vt:lpstr>PowerPoint Presentation</vt:lpstr>
      <vt:lpstr>PowerPoint Presentation</vt:lpstr>
      <vt:lpstr>PowerPoint Presentation</vt:lpstr>
      <vt:lpstr>OUR AWARD FRAMEWORK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Tyley</dc:creator>
  <cp:lastModifiedBy>sue Tyley</cp:lastModifiedBy>
  <cp:revision>196</cp:revision>
  <cp:lastPrinted>2017-06-06T08:17:05Z</cp:lastPrinted>
  <dcterms:created xsi:type="dcterms:W3CDTF">2016-03-29T18:47:40Z</dcterms:created>
  <dcterms:modified xsi:type="dcterms:W3CDTF">2017-06-06T13:48:38Z</dcterms:modified>
</cp:coreProperties>
</file>