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1" r:id="rId1"/>
  </p:sldMasterIdLst>
  <p:notesMasterIdLst>
    <p:notesMasterId r:id="rId16"/>
  </p:notesMasterIdLst>
  <p:handoutMasterIdLst>
    <p:handoutMasterId r:id="rId17"/>
  </p:handoutMasterIdLst>
  <p:sldIdLst>
    <p:sldId id="256" r:id="rId2"/>
    <p:sldId id="402" r:id="rId3"/>
    <p:sldId id="401" r:id="rId4"/>
    <p:sldId id="399" r:id="rId5"/>
    <p:sldId id="400" r:id="rId6"/>
    <p:sldId id="403" r:id="rId7"/>
    <p:sldId id="405" r:id="rId8"/>
    <p:sldId id="406" r:id="rId9"/>
    <p:sldId id="407" r:id="rId10"/>
    <p:sldId id="408" r:id="rId11"/>
    <p:sldId id="413" r:id="rId12"/>
    <p:sldId id="409" r:id="rId13"/>
    <p:sldId id="412" r:id="rId14"/>
    <p:sldId id="414" r:id="rId15"/>
  </p:sldIdLst>
  <p:sldSz cx="10287000" cy="7239000"/>
  <p:notesSz cx="6797675" cy="9926638"/>
  <p:custShowLst>
    <p:custShow name="Brugerdefineret diasshow1" id="0">
      <p:sldLst/>
    </p:custShow>
  </p:custShowLst>
  <p:defaultTextStyle>
    <a:defPPr>
      <a:defRPr lang="da-DK"/>
    </a:defPPr>
    <a:lvl1pPr algn="l" rtl="0" eaLnBrk="0" fontAlgn="base" hangingPunct="0">
      <a:spcBef>
        <a:spcPct val="20000"/>
      </a:spcBef>
      <a:spcAft>
        <a:spcPct val="0"/>
      </a:spcAft>
      <a:buChar char="•"/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2" userDrawn="1">
          <p15:clr>
            <a:srgbClr val="A4A3A4"/>
          </p15:clr>
        </p15:guide>
        <p15:guide id="3" pos="6171" userDrawn="1">
          <p15:clr>
            <a:srgbClr val="A4A3A4"/>
          </p15:clr>
        </p15:guide>
        <p15:guide id="4" pos="2459" userDrawn="1">
          <p15:clr>
            <a:srgbClr val="A4A3A4"/>
          </p15:clr>
        </p15:guide>
        <p15:guide id="5" orient="horz" pos="3550" userDrawn="1">
          <p15:clr>
            <a:srgbClr val="A4A3A4"/>
          </p15:clr>
        </p15:guide>
        <p15:guide id="6" pos="337" userDrawn="1">
          <p15:clr>
            <a:srgbClr val="A4A3A4"/>
          </p15:clr>
        </p15:guide>
        <p15:guide id="7" pos="1923" userDrawn="1">
          <p15:clr>
            <a:srgbClr val="A4A3A4"/>
          </p15:clr>
        </p15:guide>
        <p15:guide id="8" pos="4037" userDrawn="1">
          <p15:clr>
            <a:srgbClr val="A4A3A4"/>
          </p15:clr>
        </p15:guide>
        <p15:guide id="9" pos="4578" userDrawn="1">
          <p15:clr>
            <a:srgbClr val="A4A3A4"/>
          </p15:clr>
        </p15:guide>
        <p15:guide id="10" orient="horz" pos="2204" userDrawn="1">
          <p15:clr>
            <a:srgbClr val="A4A3A4"/>
          </p15:clr>
        </p15:guide>
        <p15:guide id="11" orient="horz" pos="1305" userDrawn="1">
          <p15:clr>
            <a:srgbClr val="A4A3A4"/>
          </p15:clr>
        </p15:guide>
        <p15:guide id="12" orient="horz" pos="3028" userDrawn="1">
          <p15:clr>
            <a:srgbClr val="A4A3A4"/>
          </p15:clr>
        </p15:guide>
        <p15:guide id="13" orient="horz" pos="670" userDrawn="1">
          <p15:clr>
            <a:srgbClr val="A4A3A4"/>
          </p15:clr>
        </p15:guide>
        <p15:guide id="14" pos="32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sten Damgaard" initials="CAD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B8C3"/>
    <a:srgbClr val="161918"/>
    <a:srgbClr val="000000"/>
    <a:srgbClr val="EE3A39"/>
    <a:srgbClr val="8F8E8E"/>
    <a:srgbClr val="CCCCFD"/>
    <a:srgbClr val="FFFFFF"/>
    <a:srgbClr val="FFF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74" autoAdjust="0"/>
    <p:restoredTop sz="89610" autoAdjust="0"/>
  </p:normalViewPr>
  <p:slideViewPr>
    <p:cSldViewPr snapToGrid="0">
      <p:cViewPr varScale="1">
        <p:scale>
          <a:sx n="61" d="100"/>
          <a:sy n="61" d="100"/>
        </p:scale>
        <p:origin x="1656" y="72"/>
      </p:cViewPr>
      <p:guideLst>
        <p:guide orient="horz" pos="1962"/>
        <p:guide pos="6171"/>
        <p:guide pos="2459"/>
        <p:guide orient="horz" pos="3550"/>
        <p:guide pos="337"/>
        <p:guide pos="1923"/>
        <p:guide pos="4037"/>
        <p:guide pos="4578"/>
        <p:guide orient="horz" pos="2204"/>
        <p:guide orient="horz" pos="1305"/>
        <p:guide orient="horz" pos="3028"/>
        <p:guide orient="horz" pos="67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6" d="100"/>
          <a:sy n="116" d="100"/>
        </p:scale>
        <p:origin x="42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14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96" tIns="45898" rIns="91796" bIns="4589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Stone Sans ITC TT" pitchFamily="2" charset="0"/>
              </a:defRPr>
            </a:lvl1pPr>
          </a:lstStyle>
          <a:p>
            <a:endParaRPr lang="da-DK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11" y="0"/>
            <a:ext cx="2946144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96" tIns="45898" rIns="91796" bIns="4589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Stone Sans ITC TT" pitchFamily="2" charset="0"/>
              </a:defRPr>
            </a:lvl1pPr>
          </a:lstStyle>
          <a:p>
            <a:fld id="{95D161C3-F19C-4227-9A07-8C84D459A5BF}" type="datetimeFigureOut">
              <a:rPr lang="da-DK"/>
              <a:pPr/>
              <a:t>23-10-2020</a:t>
            </a:fld>
            <a:endParaRPr lang="da-DK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165"/>
            <a:ext cx="294614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96" tIns="45898" rIns="91796" bIns="4589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Stone Sans ITC TT" pitchFamily="2" charset="0"/>
              </a:defRPr>
            </a:lvl1pPr>
          </a:lstStyle>
          <a:p>
            <a:endParaRPr lang="da-DK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11" y="9428165"/>
            <a:ext cx="2946144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96" tIns="45898" rIns="91796" bIns="4589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Stone Sans ITC TT" pitchFamily="2" charset="0"/>
              </a:defRPr>
            </a:lvl1pPr>
          </a:lstStyle>
          <a:p>
            <a:fld id="{3B077FB0-B485-4D9E-BC13-85A8DF90E1C5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9375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6" tIns="45898" rIns="91796" bIns="4589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11" y="0"/>
            <a:ext cx="29461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6" tIns="45898" rIns="91796" bIns="4589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55650" y="744538"/>
            <a:ext cx="528796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53" y="4714876"/>
            <a:ext cx="5437169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6" tIns="45898" rIns="91796" bIns="458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165"/>
            <a:ext cx="294614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6" tIns="45898" rIns="91796" bIns="4589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11" y="9428165"/>
            <a:ext cx="2946144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6" tIns="45898" rIns="91796" bIns="4589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" charset="0"/>
              </a:defRPr>
            </a:lvl1pPr>
          </a:lstStyle>
          <a:p>
            <a:pPr>
              <a:defRPr/>
            </a:pPr>
            <a:fld id="{0AB58FC3-43FC-4250-BD32-CCAA19B2EC2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750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B58FC3-43FC-4250-BD32-CCAA19B2EC29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763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B58FC3-43FC-4250-BD32-CCAA19B2EC29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9109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B58FC3-43FC-4250-BD32-CCAA19B2EC29}" type="slidenum">
              <a:rPr lang="da-DK" smtClean="0"/>
              <a:pPr>
                <a:defRPr/>
              </a:pPr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0482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B58FC3-43FC-4250-BD32-CCAA19B2EC29}" type="slidenum">
              <a:rPr lang="da-DK" smtClean="0"/>
              <a:pPr>
                <a:defRPr/>
              </a:pPr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19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540000" y="3619500"/>
            <a:ext cx="9252000" cy="720080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934" y="5263117"/>
            <a:ext cx="2871624" cy="67594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350" y="288925"/>
            <a:ext cx="3384550" cy="1225550"/>
          </a:xfrm>
        </p:spPr>
        <p:txBody>
          <a:bodyPr anchor="b"/>
          <a:lstStyle>
            <a:lvl1pPr algn="l">
              <a:defRPr sz="2000" b="1">
                <a:solidFill>
                  <a:srgbClr val="A4B8C3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022726" y="1531268"/>
            <a:ext cx="5749925" cy="49346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 marL="1143000" indent="-228600">
              <a:buSzPct val="90000"/>
              <a:buFont typeface="Calibri Light" panose="020F0302020204030204" pitchFamily="34" charset="0"/>
              <a:buChar char="–"/>
              <a:defRPr sz="1400">
                <a:latin typeface="+mn-lt"/>
              </a:defRPr>
            </a:lvl3pPr>
            <a:lvl4pPr marL="1600200" indent="-228600">
              <a:buSzPct val="90000"/>
              <a:buFont typeface="Calibri Light" panose="020F0302020204030204" pitchFamily="34" charset="0"/>
              <a:buChar char="–"/>
              <a:defRPr sz="1400">
                <a:latin typeface="+mn-lt"/>
              </a:defRPr>
            </a:lvl4pPr>
            <a:lvl5pPr marL="2057400" indent="-228600">
              <a:buSzPct val="90000"/>
              <a:buFont typeface="Calibri Light" panose="020F0302020204030204" pitchFamily="34" charset="0"/>
              <a:buChar char="–"/>
              <a:defRPr sz="14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14350" y="1514477"/>
            <a:ext cx="3384550" cy="495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6125" y="5067300"/>
            <a:ext cx="6172200" cy="5984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016125" y="646113"/>
            <a:ext cx="6172200" cy="4343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016125" y="5665788"/>
            <a:ext cx="6172200" cy="8493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dia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39660"/>
            <a:ext cx="9252000" cy="507831"/>
          </a:xfrm>
        </p:spPr>
        <p:txBody>
          <a:bodyPr lIns="0" tIns="0" rIns="0" bIns="0" anchor="b" anchorCtr="0">
            <a:normAutofit/>
          </a:bodyPr>
          <a:lstStyle>
            <a:lvl1pPr algn="ctr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540000" y="3619500"/>
            <a:ext cx="9252000" cy="720080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934" y="5263117"/>
            <a:ext cx="2871624" cy="67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45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00" y="290513"/>
            <a:ext cx="9248012" cy="12065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04000" y="1620000"/>
            <a:ext cx="9248012" cy="4776788"/>
          </a:xfrm>
        </p:spPr>
        <p:txBody>
          <a:bodyPr/>
          <a:lstStyle>
            <a:lvl1pPr marL="0" indent="0">
              <a:buFont typeface="Tahoma" pitchFamily="34" charset="0"/>
              <a:buNone/>
              <a:defRPr/>
            </a:lvl1pPr>
            <a:lvl2pPr marL="266700" indent="-266700">
              <a:buFont typeface="Arial" pitchFamily="34" charset="0"/>
              <a:buChar char="•"/>
              <a:defRPr sz="1800"/>
            </a:lvl2pPr>
            <a:lvl3pPr marL="809625" indent="-266700">
              <a:defRPr/>
            </a:lvl3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04000" y="1620000"/>
            <a:ext cx="9248012" cy="4776788"/>
          </a:xfrm>
        </p:spPr>
        <p:txBody>
          <a:bodyPr/>
          <a:lstStyle>
            <a:lvl1pPr marL="0" indent="0">
              <a:buFont typeface="Tahoma" pitchFamily="34" charset="0"/>
              <a:buNone/>
              <a:defRPr/>
            </a:lvl1pPr>
            <a:lvl2pPr marL="266700" indent="-266700">
              <a:buFont typeface="Arial" pitchFamily="34" charset="0"/>
              <a:buChar char="•"/>
              <a:defRPr sz="1800"/>
            </a:lvl2pPr>
            <a:lvl3pPr marL="809625" indent="-266700">
              <a:defRPr/>
            </a:lvl3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04000" y="290513"/>
            <a:ext cx="9248012" cy="12065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731779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01" y="3402037"/>
            <a:ext cx="8743950" cy="553998"/>
          </a:xfrm>
        </p:spPr>
        <p:txBody>
          <a:bodyPr anchor="t">
            <a:normAutofit/>
          </a:bodyPr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04001" y="1819300"/>
            <a:ext cx="8743950" cy="158273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fsnitsoversk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01" y="3402037"/>
            <a:ext cx="8743950" cy="553998"/>
          </a:xfrm>
        </p:spPr>
        <p:txBody>
          <a:bodyPr anchor="t">
            <a:normAutofit/>
          </a:bodyPr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04001" y="1819300"/>
            <a:ext cx="8743950" cy="158273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62944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268650" cy="12065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04000" y="1689100"/>
            <a:ext cx="4552950" cy="4776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 marL="714375" indent="-171450"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219700" y="1689100"/>
            <a:ext cx="4552950" cy="4776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 marL="714375" indent="-171450"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350" y="288000"/>
            <a:ext cx="9258300" cy="12065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14351" y="1620840"/>
            <a:ext cx="4545013" cy="674687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14351" y="2295527"/>
            <a:ext cx="4545013" cy="4170363"/>
          </a:xfrm>
        </p:spPr>
        <p:txBody>
          <a:bodyPr/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SzPct val="90000"/>
              <a:buFont typeface="Calibri Light" panose="020F0302020204030204" pitchFamily="34" charset="0"/>
              <a:buChar char="–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600200" indent="-228600">
              <a:buSzPct val="90000"/>
              <a:buFont typeface="Calibri Light" panose="020F0302020204030204" pitchFamily="34" charset="0"/>
              <a:buChar char="–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marL="2057400" indent="-228600">
              <a:buSzPct val="90000"/>
              <a:buFont typeface="Calibri Light" panose="020F0302020204030204" pitchFamily="34" charset="0"/>
              <a:buChar char="–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226050" y="1620840"/>
            <a:ext cx="4546600" cy="674687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226050" y="2295527"/>
            <a:ext cx="4546600" cy="4170363"/>
          </a:xfrm>
        </p:spPr>
        <p:txBody>
          <a:bodyPr/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SzPct val="90000"/>
              <a:buFont typeface="Calibri Light" panose="020F0302020204030204" pitchFamily="34" charset="0"/>
              <a:buChar char="–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600200" indent="-228600">
              <a:buSzPct val="90000"/>
              <a:buFont typeface="Calibri Light" panose="020F0302020204030204" pitchFamily="34" charset="0"/>
              <a:buChar char="–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marL="2057400" indent="-228600">
              <a:buSzPct val="90000"/>
              <a:buFont typeface="Calibri Light" panose="020F0302020204030204" pitchFamily="34" charset="0"/>
              <a:buChar char="–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248400" cy="1206500"/>
          </a:xfrm>
          <a:prstGeom prst="rect">
            <a:avLst/>
          </a:prstGeom>
          <a:ln>
            <a:noFill/>
          </a:ln>
        </p:spPr>
        <p:txBody>
          <a:bodyPr vert="horz" lIns="36000" tIns="45720" rIns="91440" bIns="45720" rtlCol="0" anchor="b" anchorCtr="0">
            <a:normAutofit/>
          </a:bodyPr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04000" y="1620000"/>
            <a:ext cx="9248400" cy="4776788"/>
          </a:xfrm>
          <a:prstGeom prst="rect">
            <a:avLst/>
          </a:prstGeom>
        </p:spPr>
        <p:txBody>
          <a:bodyPr vert="horz" lIns="36000" tIns="45720" rIns="91440" bIns="45720" rtlCol="0">
            <a:normAutofit/>
          </a:bodyPr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16" name="Billed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271" y="6677130"/>
            <a:ext cx="1080662" cy="2543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2" r:id="rId2"/>
    <p:sldLayoutId id="2147483723" r:id="rId3"/>
    <p:sldLayoutId id="2147483733" r:id="rId4"/>
    <p:sldLayoutId id="2147483724" r:id="rId5"/>
    <p:sldLayoutId id="2147483731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hf sldNum="0" hdr="0"/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600" b="1" i="0" kern="3600" cap="all" spc="0" baseline="0">
          <a:solidFill>
            <a:srgbClr val="EE3A39"/>
          </a:solidFill>
          <a:latin typeface="+mj-lt"/>
          <a:ea typeface="Tahoma" pitchFamily="34" charset="0"/>
          <a:cs typeface="Tahoma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 baseline="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Tahoma" pitchFamily="34" charset="0"/>
          <a:cs typeface="Tahoma" pitchFamily="34" charset="0"/>
        </a:defRPr>
      </a:lvl1pPr>
      <a:lvl2pPr marL="266700" indent="-266700" algn="l" defTabSz="914400" rtl="0" eaLnBrk="1" latinLnBrk="0" hangingPunct="1">
        <a:spcBef>
          <a:spcPct val="20000"/>
        </a:spcBef>
        <a:buSzPct val="90000"/>
        <a:buFont typeface="Arial"/>
        <a:buChar char="•"/>
        <a:defRPr sz="1800" kern="1200" baseline="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SzPct val="90000"/>
        <a:buFont typeface="Calibri Light" panose="020F030202020403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>
              <a:lumMod val="85000"/>
              <a:lumOff val="15000"/>
            </a:schemeClr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CFPA Europe go global</a:t>
            </a:r>
            <a:endParaRPr lang="da-DK" sz="4800" dirty="0"/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Strategy 2021-2023</a:t>
            </a:r>
          </a:p>
          <a:p>
            <a:r>
              <a:rPr lang="en-GB" dirty="0">
                <a:solidFill>
                  <a:srgbClr val="FF0000"/>
                </a:solidFill>
              </a:rPr>
              <a:t>Approved at General Assembly 23 October 2020</a:t>
            </a:r>
          </a:p>
        </p:txBody>
      </p:sp>
    </p:spTree>
    <p:extLst>
      <p:ext uri="{BB962C8B-B14F-4D97-AF65-F5344CB8AC3E}">
        <p14:creationId xmlns:p14="http://schemas.microsoft.com/office/powerpoint/2010/main" val="2562444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Services</a:t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504000" y="1251286"/>
            <a:ext cx="45417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latin typeface="+mj-lt"/>
              </a:rPr>
              <a:t>Publish Guidelines of high quality and usability.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latin typeface="+mj-lt"/>
              </a:rPr>
              <a:t>Develop harmonized Training focusing on prevention &amp; protection of high quality.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latin typeface="+mj-lt"/>
              </a:rPr>
              <a:t>Use results from research to find how to reduce existing and future risks.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latin typeface="+mj-lt"/>
              </a:rPr>
              <a:t>Ensure that we publish our national statistics and an overview of national regulations on CFPA E’s website.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latin typeface="+mj-lt"/>
              </a:rPr>
              <a:t>Make CFPA E’s guidelines “Best practice” with help of collaborative organisations and get endorsement of our guidelines.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6" t="304" r="40623" b="-304"/>
          <a:stretch/>
        </p:blipFill>
        <p:spPr bwMode="auto">
          <a:xfrm>
            <a:off x="5114208" y="-11018"/>
            <a:ext cx="5175546" cy="728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B26857-9D62-489B-BD8E-957EFFEC00FD}"/>
              </a:ext>
            </a:extLst>
          </p:cNvPr>
          <p:cNvSpPr txBox="1"/>
          <p:nvPr/>
        </p:nvSpPr>
        <p:spPr>
          <a:xfrm>
            <a:off x="281824" y="674843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000" dirty="0">
                <a:latin typeface="+mj-lt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43148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 kildebilled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5" r="16342"/>
          <a:stretch/>
        </p:blipFill>
        <p:spPr bwMode="auto">
          <a:xfrm>
            <a:off x="0" y="0"/>
            <a:ext cx="5135526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Services</a:t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5331182" y="1326893"/>
            <a:ext cx="476423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latin typeface="+mj-lt"/>
              </a:rPr>
              <a:t>Enable fire protection and security organisations/associations from other continents to offer CFPA E’s training in their countries.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latin typeface="+mj-lt"/>
              </a:rPr>
              <a:t>Produce certification systems in training and services.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latin typeface="+mj-lt"/>
              </a:rPr>
              <a:t>Develop training that has high demand and that meets the need in the market.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latin typeface="+mj-lt"/>
              </a:rPr>
              <a:t>Develop our training qualifications to make it covet.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latin typeface="+mj-lt"/>
              </a:rPr>
              <a:t>Ensure that all guidelines are connected to training.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latin typeface="+mj-lt"/>
              </a:rPr>
              <a:t>Produce Guidelines that can be used by members for certification.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749E36-A56F-471C-9623-D9C87FC0B35A}"/>
              </a:ext>
            </a:extLst>
          </p:cNvPr>
          <p:cNvSpPr txBox="1"/>
          <p:nvPr/>
        </p:nvSpPr>
        <p:spPr>
          <a:xfrm>
            <a:off x="281824" y="674843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000" dirty="0">
                <a:latin typeface="+mj-lt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456496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Networking</a:t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395370" y="1497013"/>
            <a:ext cx="46334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latin typeface="+mj-lt"/>
              </a:rPr>
              <a:t>Presentations (general or in specific subjects) at conferences.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latin typeface="+mj-lt"/>
              </a:rPr>
              <a:t>Actively attend exhibitions.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latin typeface="+mj-lt"/>
              </a:rPr>
              <a:t>Increase cooperation and knowledge sharing between members so we know more about activities in each country.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latin typeface="+mj-lt"/>
              </a:rPr>
              <a:t>Increase the numbers of members in CFPA Europe.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latin typeface="+mj-lt"/>
              </a:rPr>
              <a:t>Ensure that our network is covet.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latin typeface="+mj-lt"/>
              </a:rPr>
              <a:t>Regular contacts/meetings with important stakeholders working in the same fields.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GB" sz="2000" dirty="0">
              <a:latin typeface="+mj-lt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2"/>
          <a:stretch/>
        </p:blipFill>
        <p:spPr>
          <a:xfrm>
            <a:off x="5137484" y="-4748"/>
            <a:ext cx="5149516" cy="72428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097159-0F9E-467C-BED5-B9C15816737E}"/>
              </a:ext>
            </a:extLst>
          </p:cNvPr>
          <p:cNvSpPr txBox="1"/>
          <p:nvPr/>
        </p:nvSpPr>
        <p:spPr>
          <a:xfrm>
            <a:off x="395370" y="6763407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000" dirty="0">
                <a:latin typeface="+mj-lt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099433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Networking</a:t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504000" y="1155030"/>
            <a:ext cx="46334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latin typeface="+mj-lt"/>
              </a:rPr>
              <a:t>Sign Memorandum of Understanding with organisations that can strengthen CFPA Europe and its members.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latin typeface="+mj-lt"/>
              </a:rPr>
              <a:t>Change CFPA Europe’s statutes so it will be possible for countries outside European hemisphere to join CFPA Europe.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latin typeface="+mj-lt"/>
              </a:rPr>
              <a:t>Change CFPA Europe’s statutes to make it possible to have organisation, company and individual ambassadors.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latin typeface="+mj-lt"/>
              </a:rPr>
              <a:t>Check the 17 UN goals about sustainable cities and communities &amp; climate action to find out the ones that are relevant in the context of fire safety, security and natural hazards.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GB" sz="2000" dirty="0">
              <a:latin typeface="+mj-lt"/>
            </a:endParaRPr>
          </a:p>
        </p:txBody>
      </p:sp>
      <p:pic>
        <p:nvPicPr>
          <p:cNvPr id="4098" name="Picture 2" descr="Se kildebilled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7" r="12692"/>
          <a:stretch/>
        </p:blipFill>
        <p:spPr bwMode="auto">
          <a:xfrm>
            <a:off x="5158854" y="0"/>
            <a:ext cx="511791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C1C267-3FA8-4DC5-BD5A-9BCEB91B22FA}"/>
              </a:ext>
            </a:extLst>
          </p:cNvPr>
          <p:cNvSpPr txBox="1"/>
          <p:nvPr/>
        </p:nvSpPr>
        <p:spPr>
          <a:xfrm>
            <a:off x="362607" y="6787341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000" dirty="0">
                <a:latin typeface="+mj-lt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618808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01676" cy="723900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Networking</a:t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5501198" y="2252110"/>
            <a:ext cx="442129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latin typeface="+mj-lt"/>
              </a:rPr>
              <a:t>Continuously improve and develop Website and Newsletter.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latin typeface="+mj-lt"/>
              </a:rPr>
              <a:t>Make a strategy on how to be active on social media and implement it.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latin typeface="+mj-lt"/>
              </a:rPr>
              <a:t>Enhance the use of Guidelines by our members.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latin typeface="+mj-lt"/>
              </a:rPr>
              <a:t>Independency is the base for all our work.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990FA3-D5EB-4602-B4E9-1245A9445CA3}"/>
              </a:ext>
            </a:extLst>
          </p:cNvPr>
          <p:cNvSpPr txBox="1"/>
          <p:nvPr/>
        </p:nvSpPr>
        <p:spPr>
          <a:xfrm>
            <a:off x="281824" y="674843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000" dirty="0">
                <a:latin typeface="+mj-lt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200691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>
                <a:solidFill>
                  <a:schemeClr val="accent1">
                    <a:lumMod val="75000"/>
                  </a:schemeClr>
                </a:solidFill>
              </a:rPr>
              <a:t>Aim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 for the periode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81118" y="2611517"/>
            <a:ext cx="4370261" cy="244921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CFPA Europe is a Global Association.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</a:rPr>
              <a:t>CFPA Europe has organisation, company and personal “ambassadors”.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</a:rPr>
              <a:t>CFPA Europe continuously improves its work and ensure quality in products.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9" t="656" r="25582" b="28"/>
          <a:stretch/>
        </p:blipFill>
        <p:spPr>
          <a:xfrm>
            <a:off x="5137484" y="1"/>
            <a:ext cx="5173579" cy="723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4D9C0C-6CF5-4ABB-8C25-8CFF75200081}"/>
              </a:ext>
            </a:extLst>
          </p:cNvPr>
          <p:cNvSpPr txBox="1"/>
          <p:nvPr/>
        </p:nvSpPr>
        <p:spPr>
          <a:xfrm>
            <a:off x="423863" y="674843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000" dirty="0"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505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70454" y="994419"/>
            <a:ext cx="5562100" cy="5202872"/>
            <a:chOff x="1606550" y="327025"/>
            <a:chExt cx="7472363" cy="6989763"/>
          </a:xfrm>
          <a:solidFill>
            <a:schemeClr val="tx2"/>
          </a:solidFill>
        </p:grpSpPr>
        <p:sp>
          <p:nvSpPr>
            <p:cNvPr id="60" name="Freeform 59"/>
            <p:cNvSpPr>
              <a:spLocks noChangeArrowheads="1"/>
            </p:cNvSpPr>
            <p:nvPr/>
          </p:nvSpPr>
          <p:spPr bwMode="auto">
            <a:xfrm>
              <a:off x="1606550" y="2135188"/>
              <a:ext cx="3424238" cy="5180012"/>
            </a:xfrm>
            <a:custGeom>
              <a:avLst/>
              <a:gdLst>
                <a:gd name="T0" fmla="*/ 9512 w 9513"/>
                <a:gd name="T1" fmla="*/ 11543 h 14388"/>
                <a:gd name="T2" fmla="*/ 9512 w 9513"/>
                <a:gd name="T3" fmla="*/ 14387 h 14388"/>
                <a:gd name="T4" fmla="*/ 0 w 9513"/>
                <a:gd name="T5" fmla="*/ 4683 h 14388"/>
                <a:gd name="T6" fmla="*/ 1205 w 9513"/>
                <a:gd name="T7" fmla="*/ 0 h 14388"/>
                <a:gd name="T8" fmla="*/ 3666 w 9513"/>
                <a:gd name="T9" fmla="*/ 1421 h 14388"/>
                <a:gd name="T10" fmla="*/ 2842 w 9513"/>
                <a:gd name="T11" fmla="*/ 4675 h 14388"/>
                <a:gd name="T12" fmla="*/ 2842 w 9513"/>
                <a:gd name="T13" fmla="*/ 4683 h 14388"/>
                <a:gd name="T14" fmla="*/ 9512 w 9513"/>
                <a:gd name="T15" fmla="*/ 11543 h 14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13" h="14388">
                  <a:moveTo>
                    <a:pt x="9512" y="11543"/>
                  </a:moveTo>
                  <a:lnTo>
                    <a:pt x="9512" y="14387"/>
                  </a:lnTo>
                  <a:cubicBezTo>
                    <a:pt x="4242" y="14285"/>
                    <a:pt x="0" y="9980"/>
                    <a:pt x="0" y="4683"/>
                  </a:cubicBezTo>
                  <a:cubicBezTo>
                    <a:pt x="0" y="2963"/>
                    <a:pt x="380" y="1488"/>
                    <a:pt x="1205" y="0"/>
                  </a:cubicBezTo>
                  <a:lnTo>
                    <a:pt x="3666" y="1421"/>
                  </a:lnTo>
                  <a:cubicBezTo>
                    <a:pt x="3098" y="2469"/>
                    <a:pt x="2842" y="3482"/>
                    <a:pt x="2842" y="4675"/>
                  </a:cubicBezTo>
                  <a:cubicBezTo>
                    <a:pt x="2842" y="4678"/>
                    <a:pt x="2842" y="4681"/>
                    <a:pt x="2842" y="4683"/>
                  </a:cubicBezTo>
                  <a:cubicBezTo>
                    <a:pt x="2842" y="8409"/>
                    <a:pt x="5811" y="11442"/>
                    <a:pt x="9512" y="11543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60"/>
            <p:cNvSpPr>
              <a:spLocks noChangeArrowheads="1"/>
            </p:cNvSpPr>
            <p:nvPr/>
          </p:nvSpPr>
          <p:spPr bwMode="auto">
            <a:xfrm>
              <a:off x="2109787" y="327025"/>
              <a:ext cx="5981701" cy="2200275"/>
            </a:xfrm>
            <a:custGeom>
              <a:avLst/>
              <a:gdLst>
                <a:gd name="T0" fmla="*/ 8330 w 16616"/>
                <a:gd name="T1" fmla="*/ 0 h 6112"/>
                <a:gd name="T2" fmla="*/ 13162 w 16616"/>
                <a:gd name="T3" fmla="*/ 1302 h 6112"/>
                <a:gd name="T4" fmla="*/ 16615 w 16616"/>
                <a:gd name="T5" fmla="*/ 4689 h 6112"/>
                <a:gd name="T6" fmla="*/ 14154 w 16616"/>
                <a:gd name="T7" fmla="*/ 6110 h 6112"/>
                <a:gd name="T8" fmla="*/ 8309 w 16616"/>
                <a:gd name="T9" fmla="*/ 2844 h 6112"/>
                <a:gd name="T10" fmla="*/ 2463 w 16616"/>
                <a:gd name="T11" fmla="*/ 6111 h 6112"/>
                <a:gd name="T12" fmla="*/ 0 w 16616"/>
                <a:gd name="T13" fmla="*/ 4691 h 6112"/>
                <a:gd name="T14" fmla="*/ 8303 w 16616"/>
                <a:gd name="T15" fmla="*/ 0 h 6112"/>
                <a:gd name="T16" fmla="*/ 8330 w 16616"/>
                <a:gd name="T17" fmla="*/ 0 h 6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16" h="6112">
                  <a:moveTo>
                    <a:pt x="8330" y="0"/>
                  </a:moveTo>
                  <a:cubicBezTo>
                    <a:pt x="9973" y="2"/>
                    <a:pt x="11637" y="421"/>
                    <a:pt x="13162" y="1302"/>
                  </a:cubicBezTo>
                  <a:cubicBezTo>
                    <a:pt x="14651" y="2162"/>
                    <a:pt x="15739" y="3229"/>
                    <a:pt x="16615" y="4689"/>
                  </a:cubicBezTo>
                  <a:lnTo>
                    <a:pt x="14154" y="6110"/>
                  </a:lnTo>
                  <a:cubicBezTo>
                    <a:pt x="12945" y="4151"/>
                    <a:pt x="10780" y="2844"/>
                    <a:pt x="8309" y="2844"/>
                  </a:cubicBezTo>
                  <a:cubicBezTo>
                    <a:pt x="5837" y="2844"/>
                    <a:pt x="3671" y="4152"/>
                    <a:pt x="2463" y="6111"/>
                  </a:cubicBezTo>
                  <a:lnTo>
                    <a:pt x="0" y="4691"/>
                  </a:lnTo>
                  <a:cubicBezTo>
                    <a:pt x="1814" y="1685"/>
                    <a:pt x="5013" y="5"/>
                    <a:pt x="8303" y="0"/>
                  </a:cubicBezTo>
                  <a:lnTo>
                    <a:pt x="833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62" name="Freeform 61"/>
            <p:cNvSpPr>
              <a:spLocks noChangeArrowheads="1"/>
            </p:cNvSpPr>
            <p:nvPr/>
          </p:nvSpPr>
          <p:spPr bwMode="auto">
            <a:xfrm>
              <a:off x="5170488" y="2135188"/>
              <a:ext cx="3908425" cy="5181600"/>
            </a:xfrm>
            <a:custGeom>
              <a:avLst/>
              <a:gdLst>
                <a:gd name="T0" fmla="*/ 5846 w 10855"/>
                <a:gd name="T1" fmla="*/ 1422 h 14392"/>
                <a:gd name="T2" fmla="*/ 8306 w 10855"/>
                <a:gd name="T3" fmla="*/ 0 h 14392"/>
                <a:gd name="T4" fmla="*/ 4661 w 10855"/>
                <a:gd name="T5" fmla="*/ 13093 h 14392"/>
                <a:gd name="T6" fmla="*/ 0 w 10855"/>
                <a:gd name="T7" fmla="*/ 14391 h 14392"/>
                <a:gd name="T8" fmla="*/ 0 w 10855"/>
                <a:gd name="T9" fmla="*/ 11547 h 14392"/>
                <a:gd name="T10" fmla="*/ 6671 w 10855"/>
                <a:gd name="T11" fmla="*/ 4687 h 14392"/>
                <a:gd name="T12" fmla="*/ 6671 w 10855"/>
                <a:gd name="T13" fmla="*/ 4678 h 14392"/>
                <a:gd name="T14" fmla="*/ 5846 w 10855"/>
                <a:gd name="T15" fmla="*/ 1422 h 14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55" h="14392">
                  <a:moveTo>
                    <a:pt x="5846" y="1422"/>
                  </a:moveTo>
                  <a:lnTo>
                    <a:pt x="8306" y="0"/>
                  </a:lnTo>
                  <a:cubicBezTo>
                    <a:pt x="10854" y="4618"/>
                    <a:pt x="9248" y="10445"/>
                    <a:pt x="4661" y="13093"/>
                  </a:cubicBezTo>
                  <a:cubicBezTo>
                    <a:pt x="3172" y="13954"/>
                    <a:pt x="1703" y="14362"/>
                    <a:pt x="0" y="14391"/>
                  </a:cubicBezTo>
                  <a:lnTo>
                    <a:pt x="0" y="11547"/>
                  </a:lnTo>
                  <a:cubicBezTo>
                    <a:pt x="3702" y="11445"/>
                    <a:pt x="6671" y="8413"/>
                    <a:pt x="6671" y="4687"/>
                  </a:cubicBezTo>
                  <a:cubicBezTo>
                    <a:pt x="6671" y="4684"/>
                    <a:pt x="6671" y="4681"/>
                    <a:pt x="6671" y="4678"/>
                  </a:cubicBezTo>
                  <a:cubicBezTo>
                    <a:pt x="6671" y="3485"/>
                    <a:pt x="6414" y="2471"/>
                    <a:pt x="5846" y="1422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solidFill>
                <a:srgbClr val="80808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2886304" y="1444800"/>
            <a:ext cx="4362946" cy="4362946"/>
            <a:chOff x="2886304" y="1865713"/>
            <a:chExt cx="4362946" cy="4362946"/>
          </a:xfrm>
        </p:grpSpPr>
        <p:sp>
          <p:nvSpPr>
            <p:cNvPr id="129" name="TextBox 128"/>
            <p:cNvSpPr txBox="1"/>
            <p:nvPr/>
          </p:nvSpPr>
          <p:spPr>
            <a:xfrm>
              <a:off x="2893465" y="1865713"/>
              <a:ext cx="4348624" cy="4362946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2793751"/>
                </a:avLst>
              </a:prstTxWarp>
              <a:spAutoFit/>
            </a:bodyPr>
            <a:lstStyle/>
            <a:p>
              <a:pPr algn="ctr">
                <a:buNone/>
              </a:pPr>
              <a:r>
                <a:rPr lang="en-US" sz="2200" b="1" cap="all" dirty="0">
                  <a:solidFill>
                    <a:schemeClr val="bg1"/>
                  </a:solidFill>
                  <a:latin typeface="+mj-lt"/>
                </a:rPr>
                <a:t>A global association</a:t>
              </a:r>
              <a:endParaRPr lang="da-DK" sz="2200" b="1" cap="all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 rot="14400000">
              <a:off x="2893465" y="1865713"/>
              <a:ext cx="4348624" cy="4362946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2793751"/>
                </a:avLst>
              </a:prstTxWarp>
              <a:spAutoFit/>
            </a:bodyPr>
            <a:lstStyle/>
            <a:p>
              <a:pPr lvl="0" algn="ctr">
                <a:buNone/>
              </a:pPr>
              <a:r>
                <a:rPr lang="en-US" sz="2200" b="1" cap="all" dirty="0">
                  <a:solidFill>
                    <a:prstClr val="white"/>
                  </a:solidFill>
                  <a:latin typeface="Calibri"/>
                </a:rPr>
                <a:t>Membership offers access</a:t>
              </a:r>
              <a:endParaRPr lang="da-DK" sz="2200" b="1" cap="all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 rot="7200000">
              <a:off x="2893465" y="1865713"/>
              <a:ext cx="4348624" cy="4362946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2793751"/>
                </a:avLst>
              </a:prstTxWarp>
              <a:spAutoFit/>
            </a:bodyPr>
            <a:lstStyle/>
            <a:p>
              <a:pPr lvl="0" algn="ctr">
                <a:buNone/>
              </a:pPr>
              <a:r>
                <a:rPr lang="en-US" sz="2200" b="1" cap="all" dirty="0">
                  <a:solidFill>
                    <a:prstClr val="white"/>
                  </a:solidFill>
                  <a:latin typeface="Calibri"/>
                </a:rPr>
                <a:t>Based on 3 platforms</a:t>
              </a:r>
              <a:endParaRPr lang="da-DK" sz="2200" b="1" cap="all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9" name="Tekstfelt 58">
            <a:extLst>
              <a:ext uri="{FF2B5EF4-FFF2-40B4-BE49-F238E27FC236}">
                <a16:creationId xmlns:a16="http://schemas.microsoft.com/office/drawing/2014/main" id="{0F94EDC4-BEB3-48EB-865F-C72FD2B58C71}"/>
              </a:ext>
            </a:extLst>
          </p:cNvPr>
          <p:cNvSpPr txBox="1"/>
          <p:nvPr/>
        </p:nvSpPr>
        <p:spPr>
          <a:xfrm>
            <a:off x="2504191" y="3010812"/>
            <a:ext cx="512717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20"/>
              </a:lnSpc>
              <a:spcBef>
                <a:spcPts val="0"/>
              </a:spcBef>
              <a:buNone/>
            </a:pPr>
            <a:r>
              <a:rPr lang="da-DK" sz="3600" b="1" cap="all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CFPA Europe </a:t>
            </a:r>
          </a:p>
          <a:p>
            <a:pPr algn="ctr">
              <a:lnSpc>
                <a:spcPts val="3920"/>
              </a:lnSpc>
              <a:spcBef>
                <a:spcPts val="0"/>
              </a:spcBef>
              <a:buNone/>
            </a:pPr>
            <a:r>
              <a:rPr lang="da-DK" sz="3600" b="1" cap="all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go global 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7A508275-4C37-4518-A716-82574B549BB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619699" y="1180629"/>
            <a:ext cx="4896156" cy="489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504000" y="290513"/>
            <a:ext cx="9248012" cy="1206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b="1" i="0" kern="3600" cap="all" spc="0" baseline="0">
                <a:solidFill>
                  <a:srgbClr val="EE3A39"/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861264-0BD6-48B1-8619-7B2ECABDDA47}"/>
              </a:ext>
            </a:extLst>
          </p:cNvPr>
          <p:cNvSpPr txBox="1"/>
          <p:nvPr/>
        </p:nvSpPr>
        <p:spPr>
          <a:xfrm>
            <a:off x="504000" y="671611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000" dirty="0"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46982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74A4E0E1-9D36-4F24-A074-2F0C97126226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8913384" y="1590297"/>
            <a:ext cx="0" cy="251322"/>
          </a:xfrm>
          <a:prstGeom prst="line">
            <a:avLst/>
          </a:prstGeom>
          <a:ln w="19050" cap="sq">
            <a:solidFill>
              <a:schemeClr val="accent1">
                <a:lumMod val="40000"/>
                <a:lumOff val="60000"/>
              </a:schemeClr>
            </a:solidFill>
            <a:prstDash val="solid"/>
            <a:headEnd type="none" w="lg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C5749515-C289-4F8A-9C58-2336C9AA0276}"/>
              </a:ext>
            </a:extLst>
          </p:cNvPr>
          <p:cNvCxnSpPr>
            <a:cxnSpLocks/>
          </p:cNvCxnSpPr>
          <p:nvPr/>
        </p:nvCxnSpPr>
        <p:spPr>
          <a:xfrm flipH="1">
            <a:off x="6969728" y="1590296"/>
            <a:ext cx="1943120" cy="0"/>
          </a:xfrm>
          <a:prstGeom prst="line">
            <a:avLst/>
          </a:prstGeom>
          <a:ln w="19050" cap="sq">
            <a:solidFill>
              <a:schemeClr val="accent1">
                <a:lumMod val="40000"/>
                <a:lumOff val="60000"/>
              </a:schemeClr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59"/>
          <p:cNvSpPr>
            <a:spLocks noChangeArrowheads="1"/>
          </p:cNvSpPr>
          <p:nvPr/>
        </p:nvSpPr>
        <p:spPr bwMode="auto">
          <a:xfrm>
            <a:off x="2470454" y="2340336"/>
            <a:ext cx="2548853" cy="3855773"/>
          </a:xfrm>
          <a:custGeom>
            <a:avLst/>
            <a:gdLst>
              <a:gd name="T0" fmla="*/ 9512 w 9513"/>
              <a:gd name="T1" fmla="*/ 11543 h 14388"/>
              <a:gd name="T2" fmla="*/ 9512 w 9513"/>
              <a:gd name="T3" fmla="*/ 14387 h 14388"/>
              <a:gd name="T4" fmla="*/ 0 w 9513"/>
              <a:gd name="T5" fmla="*/ 4683 h 14388"/>
              <a:gd name="T6" fmla="*/ 1205 w 9513"/>
              <a:gd name="T7" fmla="*/ 0 h 14388"/>
              <a:gd name="T8" fmla="*/ 3666 w 9513"/>
              <a:gd name="T9" fmla="*/ 1421 h 14388"/>
              <a:gd name="T10" fmla="*/ 2842 w 9513"/>
              <a:gd name="T11" fmla="*/ 4675 h 14388"/>
              <a:gd name="T12" fmla="*/ 2842 w 9513"/>
              <a:gd name="T13" fmla="*/ 4683 h 14388"/>
              <a:gd name="T14" fmla="*/ 9512 w 9513"/>
              <a:gd name="T15" fmla="*/ 11543 h 14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13" h="14388">
                <a:moveTo>
                  <a:pt x="9512" y="11543"/>
                </a:moveTo>
                <a:lnTo>
                  <a:pt x="9512" y="14387"/>
                </a:lnTo>
                <a:cubicBezTo>
                  <a:pt x="4242" y="14285"/>
                  <a:pt x="0" y="9980"/>
                  <a:pt x="0" y="4683"/>
                </a:cubicBezTo>
                <a:cubicBezTo>
                  <a:pt x="0" y="2963"/>
                  <a:pt x="380" y="1488"/>
                  <a:pt x="1205" y="0"/>
                </a:cubicBezTo>
                <a:lnTo>
                  <a:pt x="3666" y="1421"/>
                </a:lnTo>
                <a:cubicBezTo>
                  <a:pt x="3098" y="2469"/>
                  <a:pt x="2842" y="3482"/>
                  <a:pt x="2842" y="4675"/>
                </a:cubicBezTo>
                <a:cubicBezTo>
                  <a:pt x="2842" y="4678"/>
                  <a:pt x="2842" y="4681"/>
                  <a:pt x="2842" y="4683"/>
                </a:cubicBezTo>
                <a:cubicBezTo>
                  <a:pt x="2842" y="8409"/>
                  <a:pt x="5811" y="11442"/>
                  <a:pt x="9512" y="11543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>
              <a:solidFill>
                <a:sysClr val="windowText" lastClr="000000"/>
              </a:solidFill>
            </a:endParaRPr>
          </a:p>
        </p:txBody>
      </p:sp>
      <p:sp>
        <p:nvSpPr>
          <p:cNvPr id="61" name="Freeform 60"/>
          <p:cNvSpPr>
            <a:spLocks noChangeArrowheads="1"/>
          </p:cNvSpPr>
          <p:nvPr/>
        </p:nvSpPr>
        <p:spPr bwMode="auto">
          <a:xfrm>
            <a:off x="2845042" y="994419"/>
            <a:ext cx="4452516" cy="1637788"/>
          </a:xfrm>
          <a:custGeom>
            <a:avLst/>
            <a:gdLst>
              <a:gd name="T0" fmla="*/ 8330 w 16616"/>
              <a:gd name="T1" fmla="*/ 0 h 6112"/>
              <a:gd name="T2" fmla="*/ 13162 w 16616"/>
              <a:gd name="T3" fmla="*/ 1302 h 6112"/>
              <a:gd name="T4" fmla="*/ 16615 w 16616"/>
              <a:gd name="T5" fmla="*/ 4689 h 6112"/>
              <a:gd name="T6" fmla="*/ 14154 w 16616"/>
              <a:gd name="T7" fmla="*/ 6110 h 6112"/>
              <a:gd name="T8" fmla="*/ 8309 w 16616"/>
              <a:gd name="T9" fmla="*/ 2844 h 6112"/>
              <a:gd name="T10" fmla="*/ 2463 w 16616"/>
              <a:gd name="T11" fmla="*/ 6111 h 6112"/>
              <a:gd name="T12" fmla="*/ 0 w 16616"/>
              <a:gd name="T13" fmla="*/ 4691 h 6112"/>
              <a:gd name="T14" fmla="*/ 8303 w 16616"/>
              <a:gd name="T15" fmla="*/ 0 h 6112"/>
              <a:gd name="T16" fmla="*/ 8330 w 16616"/>
              <a:gd name="T17" fmla="*/ 0 h 6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616" h="6112">
                <a:moveTo>
                  <a:pt x="8330" y="0"/>
                </a:moveTo>
                <a:cubicBezTo>
                  <a:pt x="9973" y="2"/>
                  <a:pt x="11637" y="421"/>
                  <a:pt x="13162" y="1302"/>
                </a:cubicBezTo>
                <a:cubicBezTo>
                  <a:pt x="14651" y="2162"/>
                  <a:pt x="15739" y="3229"/>
                  <a:pt x="16615" y="4689"/>
                </a:cubicBezTo>
                <a:lnTo>
                  <a:pt x="14154" y="6110"/>
                </a:lnTo>
                <a:cubicBezTo>
                  <a:pt x="12945" y="4151"/>
                  <a:pt x="10780" y="2844"/>
                  <a:pt x="8309" y="2844"/>
                </a:cubicBezTo>
                <a:cubicBezTo>
                  <a:pt x="5837" y="2844"/>
                  <a:pt x="3671" y="4152"/>
                  <a:pt x="2463" y="6111"/>
                </a:cubicBezTo>
                <a:lnTo>
                  <a:pt x="0" y="4691"/>
                </a:lnTo>
                <a:cubicBezTo>
                  <a:pt x="1814" y="1685"/>
                  <a:pt x="5013" y="5"/>
                  <a:pt x="8303" y="0"/>
                </a:cubicBezTo>
                <a:lnTo>
                  <a:pt x="8330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62" name="Freeform 61"/>
          <p:cNvSpPr>
            <a:spLocks noChangeArrowheads="1"/>
          </p:cNvSpPr>
          <p:nvPr/>
        </p:nvSpPr>
        <p:spPr bwMode="auto">
          <a:xfrm>
            <a:off x="5123293" y="2340336"/>
            <a:ext cx="2909261" cy="3856955"/>
          </a:xfrm>
          <a:custGeom>
            <a:avLst/>
            <a:gdLst>
              <a:gd name="T0" fmla="*/ 5846 w 10855"/>
              <a:gd name="T1" fmla="*/ 1422 h 14392"/>
              <a:gd name="T2" fmla="*/ 8306 w 10855"/>
              <a:gd name="T3" fmla="*/ 0 h 14392"/>
              <a:gd name="T4" fmla="*/ 4661 w 10855"/>
              <a:gd name="T5" fmla="*/ 13093 h 14392"/>
              <a:gd name="T6" fmla="*/ 0 w 10855"/>
              <a:gd name="T7" fmla="*/ 14391 h 14392"/>
              <a:gd name="T8" fmla="*/ 0 w 10855"/>
              <a:gd name="T9" fmla="*/ 11547 h 14392"/>
              <a:gd name="T10" fmla="*/ 6671 w 10855"/>
              <a:gd name="T11" fmla="*/ 4687 h 14392"/>
              <a:gd name="T12" fmla="*/ 6671 w 10855"/>
              <a:gd name="T13" fmla="*/ 4678 h 14392"/>
              <a:gd name="T14" fmla="*/ 5846 w 10855"/>
              <a:gd name="T15" fmla="*/ 1422 h 14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855" h="14392">
                <a:moveTo>
                  <a:pt x="5846" y="1422"/>
                </a:moveTo>
                <a:lnTo>
                  <a:pt x="8306" y="0"/>
                </a:lnTo>
                <a:cubicBezTo>
                  <a:pt x="10854" y="4618"/>
                  <a:pt x="9248" y="10445"/>
                  <a:pt x="4661" y="13093"/>
                </a:cubicBezTo>
                <a:cubicBezTo>
                  <a:pt x="3172" y="13954"/>
                  <a:pt x="1703" y="14362"/>
                  <a:pt x="0" y="14391"/>
                </a:cubicBezTo>
                <a:lnTo>
                  <a:pt x="0" y="11547"/>
                </a:lnTo>
                <a:cubicBezTo>
                  <a:pt x="3702" y="11445"/>
                  <a:pt x="6671" y="8413"/>
                  <a:pt x="6671" y="4687"/>
                </a:cubicBezTo>
                <a:cubicBezTo>
                  <a:pt x="6671" y="4684"/>
                  <a:pt x="6671" y="4681"/>
                  <a:pt x="6671" y="4678"/>
                </a:cubicBezTo>
                <a:cubicBezTo>
                  <a:pt x="6671" y="3485"/>
                  <a:pt x="6414" y="2471"/>
                  <a:pt x="5846" y="1422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7A508275-4C37-4518-A716-82574B549BB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619699" y="1180629"/>
            <a:ext cx="4896156" cy="489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29" name="TextBox 128"/>
          <p:cNvSpPr txBox="1"/>
          <p:nvPr/>
        </p:nvSpPr>
        <p:spPr>
          <a:xfrm>
            <a:off x="2893465" y="1444800"/>
            <a:ext cx="4348624" cy="4362946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793751"/>
              </a:avLst>
            </a:prstTxWarp>
            <a:spAutoFit/>
          </a:bodyPr>
          <a:lstStyle/>
          <a:p>
            <a:pPr algn="ctr">
              <a:buNone/>
            </a:pPr>
            <a:r>
              <a:rPr lang="en-US" sz="2200" b="1" cap="all" dirty="0">
                <a:solidFill>
                  <a:schemeClr val="bg1"/>
                </a:solidFill>
                <a:latin typeface="+mj-lt"/>
              </a:rPr>
              <a:t>A global association</a:t>
            </a:r>
            <a:endParaRPr lang="da-DK" sz="2200" b="1" cap="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2" name="TextBox 131"/>
          <p:cNvSpPr txBox="1"/>
          <p:nvPr/>
        </p:nvSpPr>
        <p:spPr>
          <a:xfrm rot="7200000">
            <a:off x="2893465" y="1444800"/>
            <a:ext cx="4348624" cy="4362946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793751"/>
              </a:avLst>
            </a:prstTxWarp>
            <a:spAutoFit/>
          </a:bodyPr>
          <a:lstStyle/>
          <a:p>
            <a:pPr lvl="0" algn="ctr">
              <a:buNone/>
            </a:pPr>
            <a:r>
              <a:rPr lang="en-US" sz="2200" b="1" cap="all" dirty="0">
                <a:solidFill>
                  <a:prstClr val="white"/>
                </a:solidFill>
                <a:latin typeface="Calibri"/>
              </a:rPr>
              <a:t>Based on 3 platforms</a:t>
            </a:r>
            <a:endParaRPr lang="da-DK" sz="2200" b="1" cap="all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1" name="TextBox 130"/>
          <p:cNvSpPr txBox="1"/>
          <p:nvPr/>
        </p:nvSpPr>
        <p:spPr>
          <a:xfrm rot="14400000">
            <a:off x="2893465" y="1444800"/>
            <a:ext cx="4348624" cy="4362946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793751"/>
              </a:avLst>
            </a:prstTxWarp>
            <a:spAutoFit/>
          </a:bodyPr>
          <a:lstStyle/>
          <a:p>
            <a:pPr lvl="0" algn="ctr">
              <a:buNone/>
            </a:pPr>
            <a:r>
              <a:rPr lang="en-US" sz="2200" b="1" cap="all" dirty="0">
                <a:solidFill>
                  <a:prstClr val="white"/>
                </a:solidFill>
                <a:latin typeface="Calibri"/>
              </a:rPr>
              <a:t>Membership offers access</a:t>
            </a:r>
            <a:endParaRPr lang="da-DK" sz="2200" b="1" cap="all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Tekstfelt 58">
            <a:extLst>
              <a:ext uri="{FF2B5EF4-FFF2-40B4-BE49-F238E27FC236}">
                <a16:creationId xmlns:a16="http://schemas.microsoft.com/office/drawing/2014/main" id="{0F94EDC4-BEB3-48EB-865F-C72FD2B58C71}"/>
              </a:ext>
            </a:extLst>
          </p:cNvPr>
          <p:cNvSpPr txBox="1"/>
          <p:nvPr/>
        </p:nvSpPr>
        <p:spPr>
          <a:xfrm>
            <a:off x="2504191" y="3010812"/>
            <a:ext cx="512717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20"/>
              </a:lnSpc>
              <a:spcBef>
                <a:spcPts val="0"/>
              </a:spcBef>
              <a:buNone/>
            </a:pPr>
            <a:r>
              <a:rPr lang="da-DK" sz="3600" b="1" cap="all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CFPA Europe </a:t>
            </a:r>
          </a:p>
          <a:p>
            <a:pPr algn="ctr">
              <a:lnSpc>
                <a:spcPts val="3920"/>
              </a:lnSpc>
              <a:spcBef>
                <a:spcPts val="0"/>
              </a:spcBef>
              <a:buNone/>
            </a:pPr>
            <a:r>
              <a:rPr lang="da-DK" sz="3600" b="1" cap="all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go global 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3CF913A6-9A80-48EA-A10A-6BEF082E2B49}"/>
              </a:ext>
            </a:extLst>
          </p:cNvPr>
          <p:cNvSpPr txBox="1"/>
          <p:nvPr/>
        </p:nvSpPr>
        <p:spPr>
          <a:xfrm>
            <a:off x="7789620" y="2465578"/>
            <a:ext cx="2317417" cy="259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400" b="1" dirty="0">
                <a:latin typeface="+mj-lt"/>
              </a:rPr>
              <a:t>CFPA Europe focus on:</a:t>
            </a:r>
          </a:p>
          <a:p>
            <a:pPr algn="ctr">
              <a:buNone/>
            </a:pPr>
            <a:endParaRPr lang="da-DK" sz="1400" dirty="0">
              <a:latin typeface="+mn-lt"/>
            </a:endParaRPr>
          </a:p>
          <a:p>
            <a:pPr marL="285750" indent="-285750"/>
            <a:r>
              <a:rPr lang="en-GB" sz="1400" dirty="0">
                <a:latin typeface="+mn-lt"/>
              </a:rPr>
              <a:t>Making CFPA Europe the “Number 1” global association working in the fields of fire safety, security and natural hazards.</a:t>
            </a:r>
          </a:p>
          <a:p>
            <a:pPr marL="285750" indent="-285750"/>
            <a:r>
              <a:rPr lang="en-GB" sz="1400" dirty="0">
                <a:latin typeface="+mn-lt"/>
              </a:rPr>
              <a:t>Making it possible to have “ambassadors” supporting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A79DB94-8F70-47B9-B163-B12103F8BDD4}"/>
              </a:ext>
            </a:extLst>
          </p:cNvPr>
          <p:cNvSpPr/>
          <p:nvPr/>
        </p:nvSpPr>
        <p:spPr>
          <a:xfrm>
            <a:off x="8681414" y="1841619"/>
            <a:ext cx="463939" cy="46393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Grafik 14" descr="Forstørrelsesglas">
            <a:extLst>
              <a:ext uri="{FF2B5EF4-FFF2-40B4-BE49-F238E27FC236}">
                <a16:creationId xmlns:a16="http://schemas.microsoft.com/office/drawing/2014/main" id="{15E83CA3-2BCC-4BDB-998F-E037F571DE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1383" y="1911588"/>
            <a:ext cx="324000" cy="324000"/>
          </a:xfrm>
          <a:prstGeom prst="rect">
            <a:avLst/>
          </a:prstGeom>
        </p:spPr>
      </p:pic>
      <p:sp>
        <p:nvSpPr>
          <p:cNvPr id="20" name="Titel 1"/>
          <p:cNvSpPr txBox="1">
            <a:spLocks/>
          </p:cNvSpPr>
          <p:nvPr/>
        </p:nvSpPr>
        <p:spPr>
          <a:xfrm>
            <a:off x="504000" y="290513"/>
            <a:ext cx="9248012" cy="1206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b="1" i="0" kern="3600" cap="all" spc="0" baseline="0">
                <a:solidFill>
                  <a:srgbClr val="EE3A39"/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541BD0-270D-4E23-BFB5-57FEDED3500D}"/>
              </a:ext>
            </a:extLst>
          </p:cNvPr>
          <p:cNvSpPr txBox="1"/>
          <p:nvPr/>
        </p:nvSpPr>
        <p:spPr>
          <a:xfrm>
            <a:off x="504000" y="674843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000" dirty="0"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875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74A4E0E1-9D36-4F24-A074-2F0C97126226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8975183" y="2703578"/>
            <a:ext cx="0" cy="251322"/>
          </a:xfrm>
          <a:prstGeom prst="line">
            <a:avLst/>
          </a:prstGeom>
          <a:ln w="19050" cap="sq">
            <a:solidFill>
              <a:schemeClr val="accent1">
                <a:lumMod val="40000"/>
                <a:lumOff val="60000"/>
              </a:schemeClr>
            </a:solidFill>
            <a:prstDash val="solid"/>
            <a:headEnd type="none" w="lg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C5749515-C289-4F8A-9C58-2336C9AA0276}"/>
              </a:ext>
            </a:extLst>
          </p:cNvPr>
          <p:cNvCxnSpPr>
            <a:cxnSpLocks/>
          </p:cNvCxnSpPr>
          <p:nvPr/>
        </p:nvCxnSpPr>
        <p:spPr>
          <a:xfrm flipH="1">
            <a:off x="7625014" y="2702396"/>
            <a:ext cx="1350169" cy="3468"/>
          </a:xfrm>
          <a:prstGeom prst="line">
            <a:avLst/>
          </a:prstGeom>
          <a:ln w="19050" cap="sq">
            <a:solidFill>
              <a:schemeClr val="accent1">
                <a:lumMod val="40000"/>
                <a:lumOff val="60000"/>
              </a:schemeClr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470454" y="994419"/>
            <a:ext cx="5562100" cy="5202872"/>
            <a:chOff x="1606550" y="327025"/>
            <a:chExt cx="7472363" cy="6989763"/>
          </a:xfrm>
          <a:solidFill>
            <a:schemeClr val="tx2"/>
          </a:solidFill>
        </p:grpSpPr>
        <p:sp>
          <p:nvSpPr>
            <p:cNvPr id="60" name="Freeform 59"/>
            <p:cNvSpPr>
              <a:spLocks noChangeArrowheads="1"/>
            </p:cNvSpPr>
            <p:nvPr/>
          </p:nvSpPr>
          <p:spPr bwMode="auto">
            <a:xfrm>
              <a:off x="1606550" y="2135188"/>
              <a:ext cx="3424238" cy="5180012"/>
            </a:xfrm>
            <a:custGeom>
              <a:avLst/>
              <a:gdLst>
                <a:gd name="T0" fmla="*/ 9512 w 9513"/>
                <a:gd name="T1" fmla="*/ 11543 h 14388"/>
                <a:gd name="T2" fmla="*/ 9512 w 9513"/>
                <a:gd name="T3" fmla="*/ 14387 h 14388"/>
                <a:gd name="T4" fmla="*/ 0 w 9513"/>
                <a:gd name="T5" fmla="*/ 4683 h 14388"/>
                <a:gd name="T6" fmla="*/ 1205 w 9513"/>
                <a:gd name="T7" fmla="*/ 0 h 14388"/>
                <a:gd name="T8" fmla="*/ 3666 w 9513"/>
                <a:gd name="T9" fmla="*/ 1421 h 14388"/>
                <a:gd name="T10" fmla="*/ 2842 w 9513"/>
                <a:gd name="T11" fmla="*/ 4675 h 14388"/>
                <a:gd name="T12" fmla="*/ 2842 w 9513"/>
                <a:gd name="T13" fmla="*/ 4683 h 14388"/>
                <a:gd name="T14" fmla="*/ 9512 w 9513"/>
                <a:gd name="T15" fmla="*/ 11543 h 14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13" h="14388">
                  <a:moveTo>
                    <a:pt x="9512" y="11543"/>
                  </a:moveTo>
                  <a:lnTo>
                    <a:pt x="9512" y="14387"/>
                  </a:lnTo>
                  <a:cubicBezTo>
                    <a:pt x="4242" y="14285"/>
                    <a:pt x="0" y="9980"/>
                    <a:pt x="0" y="4683"/>
                  </a:cubicBezTo>
                  <a:cubicBezTo>
                    <a:pt x="0" y="2963"/>
                    <a:pt x="380" y="1488"/>
                    <a:pt x="1205" y="0"/>
                  </a:cubicBezTo>
                  <a:lnTo>
                    <a:pt x="3666" y="1421"/>
                  </a:lnTo>
                  <a:cubicBezTo>
                    <a:pt x="3098" y="2469"/>
                    <a:pt x="2842" y="3482"/>
                    <a:pt x="2842" y="4675"/>
                  </a:cubicBezTo>
                  <a:cubicBezTo>
                    <a:pt x="2842" y="4678"/>
                    <a:pt x="2842" y="4681"/>
                    <a:pt x="2842" y="4683"/>
                  </a:cubicBezTo>
                  <a:cubicBezTo>
                    <a:pt x="2842" y="8409"/>
                    <a:pt x="5811" y="11442"/>
                    <a:pt x="9512" y="11543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60"/>
            <p:cNvSpPr>
              <a:spLocks noChangeArrowheads="1"/>
            </p:cNvSpPr>
            <p:nvPr/>
          </p:nvSpPr>
          <p:spPr bwMode="auto">
            <a:xfrm>
              <a:off x="2109787" y="327025"/>
              <a:ext cx="5981701" cy="2200275"/>
            </a:xfrm>
            <a:custGeom>
              <a:avLst/>
              <a:gdLst>
                <a:gd name="T0" fmla="*/ 8330 w 16616"/>
                <a:gd name="T1" fmla="*/ 0 h 6112"/>
                <a:gd name="T2" fmla="*/ 13162 w 16616"/>
                <a:gd name="T3" fmla="*/ 1302 h 6112"/>
                <a:gd name="T4" fmla="*/ 16615 w 16616"/>
                <a:gd name="T5" fmla="*/ 4689 h 6112"/>
                <a:gd name="T6" fmla="*/ 14154 w 16616"/>
                <a:gd name="T7" fmla="*/ 6110 h 6112"/>
                <a:gd name="T8" fmla="*/ 8309 w 16616"/>
                <a:gd name="T9" fmla="*/ 2844 h 6112"/>
                <a:gd name="T10" fmla="*/ 2463 w 16616"/>
                <a:gd name="T11" fmla="*/ 6111 h 6112"/>
                <a:gd name="T12" fmla="*/ 0 w 16616"/>
                <a:gd name="T13" fmla="*/ 4691 h 6112"/>
                <a:gd name="T14" fmla="*/ 8303 w 16616"/>
                <a:gd name="T15" fmla="*/ 0 h 6112"/>
                <a:gd name="T16" fmla="*/ 8330 w 16616"/>
                <a:gd name="T17" fmla="*/ 0 h 6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16" h="6112">
                  <a:moveTo>
                    <a:pt x="8330" y="0"/>
                  </a:moveTo>
                  <a:cubicBezTo>
                    <a:pt x="9973" y="2"/>
                    <a:pt x="11637" y="421"/>
                    <a:pt x="13162" y="1302"/>
                  </a:cubicBezTo>
                  <a:cubicBezTo>
                    <a:pt x="14651" y="2162"/>
                    <a:pt x="15739" y="3229"/>
                    <a:pt x="16615" y="4689"/>
                  </a:cubicBezTo>
                  <a:lnTo>
                    <a:pt x="14154" y="6110"/>
                  </a:lnTo>
                  <a:cubicBezTo>
                    <a:pt x="12945" y="4151"/>
                    <a:pt x="10780" y="2844"/>
                    <a:pt x="8309" y="2844"/>
                  </a:cubicBezTo>
                  <a:cubicBezTo>
                    <a:pt x="5837" y="2844"/>
                    <a:pt x="3671" y="4152"/>
                    <a:pt x="2463" y="6111"/>
                  </a:cubicBezTo>
                  <a:lnTo>
                    <a:pt x="0" y="4691"/>
                  </a:lnTo>
                  <a:cubicBezTo>
                    <a:pt x="1814" y="1685"/>
                    <a:pt x="5013" y="5"/>
                    <a:pt x="8303" y="0"/>
                  </a:cubicBezTo>
                  <a:lnTo>
                    <a:pt x="8330" y="0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62" name="Freeform 61"/>
            <p:cNvSpPr>
              <a:spLocks noChangeArrowheads="1"/>
            </p:cNvSpPr>
            <p:nvPr/>
          </p:nvSpPr>
          <p:spPr bwMode="auto">
            <a:xfrm>
              <a:off x="5170488" y="2135188"/>
              <a:ext cx="3908425" cy="5181600"/>
            </a:xfrm>
            <a:custGeom>
              <a:avLst/>
              <a:gdLst>
                <a:gd name="T0" fmla="*/ 5846 w 10855"/>
                <a:gd name="T1" fmla="*/ 1422 h 14392"/>
                <a:gd name="T2" fmla="*/ 8306 w 10855"/>
                <a:gd name="T3" fmla="*/ 0 h 14392"/>
                <a:gd name="T4" fmla="*/ 4661 w 10855"/>
                <a:gd name="T5" fmla="*/ 13093 h 14392"/>
                <a:gd name="T6" fmla="*/ 0 w 10855"/>
                <a:gd name="T7" fmla="*/ 14391 h 14392"/>
                <a:gd name="T8" fmla="*/ 0 w 10855"/>
                <a:gd name="T9" fmla="*/ 11547 h 14392"/>
                <a:gd name="T10" fmla="*/ 6671 w 10855"/>
                <a:gd name="T11" fmla="*/ 4687 h 14392"/>
                <a:gd name="T12" fmla="*/ 6671 w 10855"/>
                <a:gd name="T13" fmla="*/ 4678 h 14392"/>
                <a:gd name="T14" fmla="*/ 5846 w 10855"/>
                <a:gd name="T15" fmla="*/ 1422 h 14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55" h="14392">
                  <a:moveTo>
                    <a:pt x="5846" y="1422"/>
                  </a:moveTo>
                  <a:lnTo>
                    <a:pt x="8306" y="0"/>
                  </a:lnTo>
                  <a:cubicBezTo>
                    <a:pt x="10854" y="4618"/>
                    <a:pt x="9248" y="10445"/>
                    <a:pt x="4661" y="13093"/>
                  </a:cubicBezTo>
                  <a:cubicBezTo>
                    <a:pt x="3172" y="13954"/>
                    <a:pt x="1703" y="14362"/>
                    <a:pt x="0" y="14391"/>
                  </a:cubicBezTo>
                  <a:lnTo>
                    <a:pt x="0" y="11547"/>
                  </a:lnTo>
                  <a:cubicBezTo>
                    <a:pt x="3702" y="11445"/>
                    <a:pt x="6671" y="8413"/>
                    <a:pt x="6671" y="4687"/>
                  </a:cubicBezTo>
                  <a:cubicBezTo>
                    <a:pt x="6671" y="4684"/>
                    <a:pt x="6671" y="4681"/>
                    <a:pt x="6671" y="4678"/>
                  </a:cubicBezTo>
                  <a:cubicBezTo>
                    <a:pt x="6671" y="3485"/>
                    <a:pt x="6414" y="2471"/>
                    <a:pt x="5846" y="1422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7A508275-4C37-4518-A716-82574B549BB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619699" y="1180629"/>
            <a:ext cx="4896156" cy="489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134" name="Group 133"/>
          <p:cNvGrpSpPr/>
          <p:nvPr/>
        </p:nvGrpSpPr>
        <p:grpSpPr>
          <a:xfrm>
            <a:off x="2886304" y="1444800"/>
            <a:ext cx="4362946" cy="4362946"/>
            <a:chOff x="2886304" y="1865713"/>
            <a:chExt cx="4362946" cy="4362946"/>
          </a:xfrm>
        </p:grpSpPr>
        <p:sp>
          <p:nvSpPr>
            <p:cNvPr id="129" name="TextBox 128"/>
            <p:cNvSpPr txBox="1"/>
            <p:nvPr/>
          </p:nvSpPr>
          <p:spPr>
            <a:xfrm>
              <a:off x="2893465" y="1865713"/>
              <a:ext cx="4348624" cy="4362946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2793751"/>
                </a:avLst>
              </a:prstTxWarp>
              <a:spAutoFit/>
            </a:bodyPr>
            <a:lstStyle/>
            <a:p>
              <a:pPr algn="ctr">
                <a:buNone/>
              </a:pPr>
              <a:r>
                <a:rPr lang="en-US" sz="2200" b="1" cap="all" dirty="0">
                  <a:solidFill>
                    <a:schemeClr val="bg1"/>
                  </a:solidFill>
                  <a:latin typeface="+mj-lt"/>
                </a:rPr>
                <a:t>A global association</a:t>
              </a:r>
              <a:endParaRPr lang="da-DK" sz="2200" b="1" cap="all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 rot="7200000">
              <a:off x="2893465" y="1865713"/>
              <a:ext cx="4348624" cy="4362946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2793751"/>
                </a:avLst>
              </a:prstTxWarp>
              <a:spAutoFit/>
            </a:bodyPr>
            <a:lstStyle/>
            <a:p>
              <a:pPr lvl="0" algn="ctr">
                <a:buNone/>
              </a:pPr>
              <a:r>
                <a:rPr lang="en-US" sz="2200" b="1" cap="all" dirty="0">
                  <a:solidFill>
                    <a:prstClr val="white"/>
                  </a:solidFill>
                  <a:latin typeface="Calibri"/>
                </a:rPr>
                <a:t>Based on 3 platforms</a:t>
              </a:r>
              <a:endParaRPr lang="da-DK" sz="2200" b="1" cap="all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 rot="14400000">
              <a:off x="2893465" y="1865713"/>
              <a:ext cx="4348624" cy="4362946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2793751"/>
                </a:avLst>
              </a:prstTxWarp>
              <a:spAutoFit/>
            </a:bodyPr>
            <a:lstStyle/>
            <a:p>
              <a:pPr lvl="0" algn="ctr">
                <a:buNone/>
              </a:pPr>
              <a:r>
                <a:rPr lang="en-US" sz="2200" b="1" cap="all" dirty="0">
                  <a:solidFill>
                    <a:prstClr val="white"/>
                  </a:solidFill>
                  <a:latin typeface="Calibri"/>
                </a:rPr>
                <a:t>Membership offers access</a:t>
              </a:r>
              <a:endParaRPr lang="da-DK" sz="2200" b="1" cap="all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9" name="Tekstfelt 58">
            <a:extLst>
              <a:ext uri="{FF2B5EF4-FFF2-40B4-BE49-F238E27FC236}">
                <a16:creationId xmlns:a16="http://schemas.microsoft.com/office/drawing/2014/main" id="{0F94EDC4-BEB3-48EB-865F-C72FD2B58C71}"/>
              </a:ext>
            </a:extLst>
          </p:cNvPr>
          <p:cNvSpPr txBox="1"/>
          <p:nvPr/>
        </p:nvSpPr>
        <p:spPr>
          <a:xfrm>
            <a:off x="2504191" y="3010812"/>
            <a:ext cx="512717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20"/>
              </a:lnSpc>
              <a:spcBef>
                <a:spcPts val="0"/>
              </a:spcBef>
              <a:buNone/>
            </a:pPr>
            <a:r>
              <a:rPr lang="da-DK" sz="3600" b="1" cap="all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CFPA Europe </a:t>
            </a:r>
          </a:p>
          <a:p>
            <a:pPr algn="ctr">
              <a:lnSpc>
                <a:spcPts val="3920"/>
              </a:lnSpc>
              <a:spcBef>
                <a:spcPts val="0"/>
              </a:spcBef>
              <a:buNone/>
            </a:pPr>
            <a:r>
              <a:rPr lang="da-DK" sz="3600" b="1" cap="all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go global 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D0AB68E-0085-468E-AF9D-85207E448D14}"/>
              </a:ext>
            </a:extLst>
          </p:cNvPr>
          <p:cNvSpPr/>
          <p:nvPr/>
        </p:nvSpPr>
        <p:spPr>
          <a:xfrm>
            <a:off x="7864052" y="3186869"/>
            <a:ext cx="2151818" cy="3235910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3CF913A6-9A80-48EA-A10A-6BEF082E2B49}"/>
              </a:ext>
            </a:extLst>
          </p:cNvPr>
          <p:cNvSpPr txBox="1"/>
          <p:nvPr/>
        </p:nvSpPr>
        <p:spPr>
          <a:xfrm>
            <a:off x="7864052" y="3517348"/>
            <a:ext cx="2151818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400" b="1" dirty="0">
                <a:latin typeface="+mj-lt"/>
              </a:rPr>
              <a:t> CFPA Europe focus on and bases the work on 3 platforms</a:t>
            </a:r>
          </a:p>
          <a:p>
            <a:pPr marL="285750" indent="-285750"/>
            <a:r>
              <a:rPr lang="en-GB" sz="1400" dirty="0">
                <a:latin typeface="+mn-lt"/>
              </a:rPr>
              <a:t>Service: common Guidelines and Training, delivered by the members </a:t>
            </a:r>
          </a:p>
          <a:p>
            <a:pPr marL="285750" indent="-285750"/>
            <a:r>
              <a:rPr lang="en-GB" sz="1400" dirty="0">
                <a:latin typeface="+mn-lt"/>
              </a:rPr>
              <a:t>Network: Knowledge sharing, Cooperation, Conferences</a:t>
            </a:r>
          </a:p>
          <a:p>
            <a:pPr marL="285750" indent="-285750"/>
            <a:r>
              <a:rPr lang="en-GB" sz="1400" dirty="0">
                <a:latin typeface="+mn-lt"/>
              </a:rPr>
              <a:t>Branding: Marketing, Web, Social media</a:t>
            </a:r>
            <a:endParaRPr lang="da-DK" sz="1400" dirty="0">
              <a:latin typeface="+mn-lt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A79DB94-8F70-47B9-B163-B12103F8BDD4}"/>
              </a:ext>
            </a:extLst>
          </p:cNvPr>
          <p:cNvSpPr/>
          <p:nvPr/>
        </p:nvSpPr>
        <p:spPr>
          <a:xfrm>
            <a:off x="8743213" y="2954900"/>
            <a:ext cx="463939" cy="46393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Grafik 14" descr="Forstørrelsesglas">
            <a:extLst>
              <a:ext uri="{FF2B5EF4-FFF2-40B4-BE49-F238E27FC236}">
                <a16:creationId xmlns:a16="http://schemas.microsoft.com/office/drawing/2014/main" id="{15E83CA3-2BCC-4BDB-998F-E037F571DE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13182" y="3024869"/>
            <a:ext cx="324000" cy="324000"/>
          </a:xfrm>
          <a:prstGeom prst="rect">
            <a:avLst/>
          </a:prstGeom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504000" y="290513"/>
            <a:ext cx="9248012" cy="1206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b="1" i="0" kern="3600" cap="all" spc="0" baseline="0">
                <a:solidFill>
                  <a:srgbClr val="EE3A39"/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2E9223-2B16-425E-9D66-D9BCEC37C06A}"/>
              </a:ext>
            </a:extLst>
          </p:cNvPr>
          <p:cNvSpPr txBox="1"/>
          <p:nvPr/>
        </p:nvSpPr>
        <p:spPr>
          <a:xfrm>
            <a:off x="504000" y="660001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000" dirty="0">
                <a:latin typeface="+mj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8333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74A4E0E1-9D36-4F24-A074-2F0C97126226}"/>
              </a:ext>
            </a:extLst>
          </p:cNvPr>
          <p:cNvCxnSpPr>
            <a:cxnSpLocks/>
          </p:cNvCxnSpPr>
          <p:nvPr/>
        </p:nvCxnSpPr>
        <p:spPr>
          <a:xfrm flipV="1">
            <a:off x="1340561" y="2705864"/>
            <a:ext cx="0" cy="251322"/>
          </a:xfrm>
          <a:prstGeom prst="line">
            <a:avLst/>
          </a:prstGeom>
          <a:ln w="19050" cap="sq">
            <a:solidFill>
              <a:schemeClr val="accent1">
                <a:lumMod val="40000"/>
                <a:lumOff val="60000"/>
              </a:schemeClr>
            </a:solidFill>
            <a:prstDash val="solid"/>
            <a:headEnd type="none" w="lg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C5749515-C289-4F8A-9C58-2336C9AA0276}"/>
              </a:ext>
            </a:extLst>
          </p:cNvPr>
          <p:cNvCxnSpPr>
            <a:cxnSpLocks/>
          </p:cNvCxnSpPr>
          <p:nvPr/>
        </p:nvCxnSpPr>
        <p:spPr>
          <a:xfrm flipH="1">
            <a:off x="1340561" y="2705864"/>
            <a:ext cx="1129894" cy="0"/>
          </a:xfrm>
          <a:prstGeom prst="line">
            <a:avLst/>
          </a:prstGeom>
          <a:ln w="19050" cap="sq">
            <a:solidFill>
              <a:schemeClr val="accent1">
                <a:lumMod val="40000"/>
                <a:lumOff val="60000"/>
              </a:schemeClr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470454" y="994419"/>
            <a:ext cx="5562100" cy="5202872"/>
            <a:chOff x="1606550" y="327025"/>
            <a:chExt cx="7472363" cy="6989763"/>
          </a:xfrm>
          <a:solidFill>
            <a:schemeClr val="tx2"/>
          </a:solidFill>
        </p:grpSpPr>
        <p:sp>
          <p:nvSpPr>
            <p:cNvPr id="60" name="Freeform 59"/>
            <p:cNvSpPr>
              <a:spLocks noChangeArrowheads="1"/>
            </p:cNvSpPr>
            <p:nvPr/>
          </p:nvSpPr>
          <p:spPr bwMode="auto">
            <a:xfrm>
              <a:off x="1606550" y="2135188"/>
              <a:ext cx="3424238" cy="5180012"/>
            </a:xfrm>
            <a:custGeom>
              <a:avLst/>
              <a:gdLst>
                <a:gd name="T0" fmla="*/ 9512 w 9513"/>
                <a:gd name="T1" fmla="*/ 11543 h 14388"/>
                <a:gd name="T2" fmla="*/ 9512 w 9513"/>
                <a:gd name="T3" fmla="*/ 14387 h 14388"/>
                <a:gd name="T4" fmla="*/ 0 w 9513"/>
                <a:gd name="T5" fmla="*/ 4683 h 14388"/>
                <a:gd name="T6" fmla="*/ 1205 w 9513"/>
                <a:gd name="T7" fmla="*/ 0 h 14388"/>
                <a:gd name="T8" fmla="*/ 3666 w 9513"/>
                <a:gd name="T9" fmla="*/ 1421 h 14388"/>
                <a:gd name="T10" fmla="*/ 2842 w 9513"/>
                <a:gd name="T11" fmla="*/ 4675 h 14388"/>
                <a:gd name="T12" fmla="*/ 2842 w 9513"/>
                <a:gd name="T13" fmla="*/ 4683 h 14388"/>
                <a:gd name="T14" fmla="*/ 9512 w 9513"/>
                <a:gd name="T15" fmla="*/ 11543 h 14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13" h="14388">
                  <a:moveTo>
                    <a:pt x="9512" y="11543"/>
                  </a:moveTo>
                  <a:lnTo>
                    <a:pt x="9512" y="14387"/>
                  </a:lnTo>
                  <a:cubicBezTo>
                    <a:pt x="4242" y="14285"/>
                    <a:pt x="0" y="9980"/>
                    <a:pt x="0" y="4683"/>
                  </a:cubicBezTo>
                  <a:cubicBezTo>
                    <a:pt x="0" y="2963"/>
                    <a:pt x="380" y="1488"/>
                    <a:pt x="1205" y="0"/>
                  </a:cubicBezTo>
                  <a:lnTo>
                    <a:pt x="3666" y="1421"/>
                  </a:lnTo>
                  <a:cubicBezTo>
                    <a:pt x="3098" y="2469"/>
                    <a:pt x="2842" y="3482"/>
                    <a:pt x="2842" y="4675"/>
                  </a:cubicBezTo>
                  <a:cubicBezTo>
                    <a:pt x="2842" y="4678"/>
                    <a:pt x="2842" y="4681"/>
                    <a:pt x="2842" y="4683"/>
                  </a:cubicBezTo>
                  <a:cubicBezTo>
                    <a:pt x="2842" y="8409"/>
                    <a:pt x="5811" y="11442"/>
                    <a:pt x="9512" y="11543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60"/>
            <p:cNvSpPr>
              <a:spLocks noChangeArrowheads="1"/>
            </p:cNvSpPr>
            <p:nvPr/>
          </p:nvSpPr>
          <p:spPr bwMode="auto">
            <a:xfrm>
              <a:off x="2109787" y="327025"/>
              <a:ext cx="5981701" cy="2200275"/>
            </a:xfrm>
            <a:custGeom>
              <a:avLst/>
              <a:gdLst>
                <a:gd name="T0" fmla="*/ 8330 w 16616"/>
                <a:gd name="T1" fmla="*/ 0 h 6112"/>
                <a:gd name="T2" fmla="*/ 13162 w 16616"/>
                <a:gd name="T3" fmla="*/ 1302 h 6112"/>
                <a:gd name="T4" fmla="*/ 16615 w 16616"/>
                <a:gd name="T5" fmla="*/ 4689 h 6112"/>
                <a:gd name="T6" fmla="*/ 14154 w 16616"/>
                <a:gd name="T7" fmla="*/ 6110 h 6112"/>
                <a:gd name="T8" fmla="*/ 8309 w 16616"/>
                <a:gd name="T9" fmla="*/ 2844 h 6112"/>
                <a:gd name="T10" fmla="*/ 2463 w 16616"/>
                <a:gd name="T11" fmla="*/ 6111 h 6112"/>
                <a:gd name="T12" fmla="*/ 0 w 16616"/>
                <a:gd name="T13" fmla="*/ 4691 h 6112"/>
                <a:gd name="T14" fmla="*/ 8303 w 16616"/>
                <a:gd name="T15" fmla="*/ 0 h 6112"/>
                <a:gd name="T16" fmla="*/ 8330 w 16616"/>
                <a:gd name="T17" fmla="*/ 0 h 6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16" h="6112">
                  <a:moveTo>
                    <a:pt x="8330" y="0"/>
                  </a:moveTo>
                  <a:cubicBezTo>
                    <a:pt x="9973" y="2"/>
                    <a:pt x="11637" y="421"/>
                    <a:pt x="13162" y="1302"/>
                  </a:cubicBezTo>
                  <a:cubicBezTo>
                    <a:pt x="14651" y="2162"/>
                    <a:pt x="15739" y="3229"/>
                    <a:pt x="16615" y="4689"/>
                  </a:cubicBezTo>
                  <a:lnTo>
                    <a:pt x="14154" y="6110"/>
                  </a:lnTo>
                  <a:cubicBezTo>
                    <a:pt x="12945" y="4151"/>
                    <a:pt x="10780" y="2844"/>
                    <a:pt x="8309" y="2844"/>
                  </a:cubicBezTo>
                  <a:cubicBezTo>
                    <a:pt x="5837" y="2844"/>
                    <a:pt x="3671" y="4152"/>
                    <a:pt x="2463" y="6111"/>
                  </a:cubicBezTo>
                  <a:lnTo>
                    <a:pt x="0" y="4691"/>
                  </a:lnTo>
                  <a:cubicBezTo>
                    <a:pt x="1814" y="1685"/>
                    <a:pt x="5013" y="5"/>
                    <a:pt x="8303" y="0"/>
                  </a:cubicBezTo>
                  <a:lnTo>
                    <a:pt x="8330" y="0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62" name="Freeform 61"/>
            <p:cNvSpPr>
              <a:spLocks noChangeArrowheads="1"/>
            </p:cNvSpPr>
            <p:nvPr/>
          </p:nvSpPr>
          <p:spPr bwMode="auto">
            <a:xfrm>
              <a:off x="5170488" y="2135188"/>
              <a:ext cx="3908425" cy="5181600"/>
            </a:xfrm>
            <a:custGeom>
              <a:avLst/>
              <a:gdLst>
                <a:gd name="T0" fmla="*/ 5846 w 10855"/>
                <a:gd name="T1" fmla="*/ 1422 h 14392"/>
                <a:gd name="T2" fmla="*/ 8306 w 10855"/>
                <a:gd name="T3" fmla="*/ 0 h 14392"/>
                <a:gd name="T4" fmla="*/ 4661 w 10855"/>
                <a:gd name="T5" fmla="*/ 13093 h 14392"/>
                <a:gd name="T6" fmla="*/ 0 w 10855"/>
                <a:gd name="T7" fmla="*/ 14391 h 14392"/>
                <a:gd name="T8" fmla="*/ 0 w 10855"/>
                <a:gd name="T9" fmla="*/ 11547 h 14392"/>
                <a:gd name="T10" fmla="*/ 6671 w 10855"/>
                <a:gd name="T11" fmla="*/ 4687 h 14392"/>
                <a:gd name="T12" fmla="*/ 6671 w 10855"/>
                <a:gd name="T13" fmla="*/ 4678 h 14392"/>
                <a:gd name="T14" fmla="*/ 5846 w 10855"/>
                <a:gd name="T15" fmla="*/ 1422 h 14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55" h="14392">
                  <a:moveTo>
                    <a:pt x="5846" y="1422"/>
                  </a:moveTo>
                  <a:lnTo>
                    <a:pt x="8306" y="0"/>
                  </a:lnTo>
                  <a:cubicBezTo>
                    <a:pt x="10854" y="4618"/>
                    <a:pt x="9248" y="10445"/>
                    <a:pt x="4661" y="13093"/>
                  </a:cubicBezTo>
                  <a:cubicBezTo>
                    <a:pt x="3172" y="13954"/>
                    <a:pt x="1703" y="14362"/>
                    <a:pt x="0" y="14391"/>
                  </a:cubicBezTo>
                  <a:lnTo>
                    <a:pt x="0" y="11547"/>
                  </a:lnTo>
                  <a:cubicBezTo>
                    <a:pt x="3702" y="11445"/>
                    <a:pt x="6671" y="8413"/>
                    <a:pt x="6671" y="4687"/>
                  </a:cubicBezTo>
                  <a:cubicBezTo>
                    <a:pt x="6671" y="4684"/>
                    <a:pt x="6671" y="4681"/>
                    <a:pt x="6671" y="4678"/>
                  </a:cubicBezTo>
                  <a:cubicBezTo>
                    <a:pt x="6671" y="3485"/>
                    <a:pt x="6414" y="2471"/>
                    <a:pt x="5846" y="1422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7A508275-4C37-4518-A716-82574B549BB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619699" y="1180629"/>
            <a:ext cx="4896156" cy="489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134" name="Group 133"/>
          <p:cNvGrpSpPr/>
          <p:nvPr/>
        </p:nvGrpSpPr>
        <p:grpSpPr>
          <a:xfrm>
            <a:off x="2886304" y="1444800"/>
            <a:ext cx="4362946" cy="4362946"/>
            <a:chOff x="2886304" y="1865713"/>
            <a:chExt cx="4362946" cy="4362946"/>
          </a:xfrm>
        </p:grpSpPr>
        <p:sp>
          <p:nvSpPr>
            <p:cNvPr id="129" name="TextBox 128"/>
            <p:cNvSpPr txBox="1"/>
            <p:nvPr/>
          </p:nvSpPr>
          <p:spPr>
            <a:xfrm>
              <a:off x="2893465" y="1865713"/>
              <a:ext cx="4348624" cy="4362946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2793751"/>
                </a:avLst>
              </a:prstTxWarp>
              <a:spAutoFit/>
            </a:bodyPr>
            <a:lstStyle/>
            <a:p>
              <a:pPr algn="ctr">
                <a:buNone/>
              </a:pPr>
              <a:r>
                <a:rPr lang="en-US" sz="2200" b="1" cap="all" dirty="0">
                  <a:solidFill>
                    <a:schemeClr val="bg1"/>
                  </a:solidFill>
                  <a:latin typeface="+mj-lt"/>
                </a:rPr>
                <a:t>A global association</a:t>
              </a:r>
              <a:endParaRPr lang="da-DK" sz="2200" b="1" cap="all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 rot="7200000">
              <a:off x="2893465" y="1865713"/>
              <a:ext cx="4348624" cy="4362946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2793751"/>
                </a:avLst>
              </a:prstTxWarp>
              <a:spAutoFit/>
            </a:bodyPr>
            <a:lstStyle/>
            <a:p>
              <a:pPr lvl="0" algn="ctr">
                <a:buNone/>
              </a:pPr>
              <a:r>
                <a:rPr lang="en-US" sz="2200" b="1" cap="all" dirty="0">
                  <a:solidFill>
                    <a:prstClr val="white"/>
                  </a:solidFill>
                  <a:latin typeface="Calibri"/>
                </a:rPr>
                <a:t>Based on 3 platforms</a:t>
              </a:r>
              <a:endParaRPr lang="da-DK" sz="2200" b="1" cap="all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 rot="14400000">
              <a:off x="2893465" y="1865713"/>
              <a:ext cx="4348624" cy="4362946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2793751"/>
                </a:avLst>
              </a:prstTxWarp>
              <a:spAutoFit/>
            </a:bodyPr>
            <a:lstStyle/>
            <a:p>
              <a:pPr lvl="0" algn="ctr">
                <a:buNone/>
              </a:pPr>
              <a:r>
                <a:rPr lang="en-US" sz="2200" b="1" cap="all" dirty="0">
                  <a:solidFill>
                    <a:prstClr val="white"/>
                  </a:solidFill>
                  <a:latin typeface="Calibri"/>
                </a:rPr>
                <a:t>Membership offers access</a:t>
              </a:r>
              <a:endParaRPr lang="da-DK" sz="2200" b="1" cap="all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9" name="Tekstfelt 58">
            <a:extLst>
              <a:ext uri="{FF2B5EF4-FFF2-40B4-BE49-F238E27FC236}">
                <a16:creationId xmlns:a16="http://schemas.microsoft.com/office/drawing/2014/main" id="{0F94EDC4-BEB3-48EB-865F-C72FD2B58C71}"/>
              </a:ext>
            </a:extLst>
          </p:cNvPr>
          <p:cNvSpPr txBox="1"/>
          <p:nvPr/>
        </p:nvSpPr>
        <p:spPr>
          <a:xfrm>
            <a:off x="2504191" y="3010812"/>
            <a:ext cx="512717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20"/>
              </a:lnSpc>
              <a:spcBef>
                <a:spcPts val="0"/>
              </a:spcBef>
              <a:buNone/>
            </a:pPr>
            <a:r>
              <a:rPr lang="da-DK" sz="3600" b="1" cap="all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CFPA Europe </a:t>
            </a:r>
          </a:p>
          <a:p>
            <a:pPr algn="ctr">
              <a:lnSpc>
                <a:spcPts val="3920"/>
              </a:lnSpc>
              <a:spcBef>
                <a:spcPts val="0"/>
              </a:spcBef>
              <a:buNone/>
            </a:pPr>
            <a:r>
              <a:rPr lang="da-DK" sz="3600" b="1" cap="all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go global 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D0AB68E-0085-468E-AF9D-85207E448D14}"/>
              </a:ext>
            </a:extLst>
          </p:cNvPr>
          <p:cNvSpPr/>
          <p:nvPr/>
        </p:nvSpPr>
        <p:spPr>
          <a:xfrm>
            <a:off x="285313" y="3186869"/>
            <a:ext cx="2069633" cy="2885049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A79DB94-8F70-47B9-B163-B12103F8BDD4}"/>
              </a:ext>
            </a:extLst>
          </p:cNvPr>
          <p:cNvSpPr/>
          <p:nvPr/>
        </p:nvSpPr>
        <p:spPr>
          <a:xfrm>
            <a:off x="1108592" y="2957187"/>
            <a:ext cx="463939" cy="46393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Grafik 14" descr="Forstørrelsesglas">
            <a:extLst>
              <a:ext uri="{FF2B5EF4-FFF2-40B4-BE49-F238E27FC236}">
                <a16:creationId xmlns:a16="http://schemas.microsoft.com/office/drawing/2014/main" id="{15E83CA3-2BCC-4BDB-998F-E037F571DE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8561" y="3027156"/>
            <a:ext cx="324000" cy="324000"/>
          </a:xfrm>
          <a:prstGeom prst="rect">
            <a:avLst/>
          </a:prstGeom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504000" y="290513"/>
            <a:ext cx="9248012" cy="1206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b="1" i="0" kern="3600" cap="all" spc="0" baseline="0">
                <a:solidFill>
                  <a:srgbClr val="EE3A39"/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3CF913A6-9A80-48EA-A10A-6BEF082E2B49}"/>
              </a:ext>
            </a:extLst>
          </p:cNvPr>
          <p:cNvSpPr txBox="1"/>
          <p:nvPr/>
        </p:nvSpPr>
        <p:spPr>
          <a:xfrm>
            <a:off x="234618" y="3523528"/>
            <a:ext cx="2151818" cy="254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400" b="1" dirty="0">
                <a:latin typeface="+mj-lt"/>
              </a:rPr>
              <a:t>CFPA Europe offers access to</a:t>
            </a:r>
          </a:p>
          <a:p>
            <a:pPr marL="285750" indent="-285750"/>
            <a:r>
              <a:rPr lang="en-GB" sz="1400" dirty="0">
                <a:latin typeface="+mn-lt"/>
              </a:rPr>
              <a:t>Business opportunities based on Guidelines, Training and national Certification</a:t>
            </a:r>
          </a:p>
          <a:p>
            <a:pPr marL="285750" indent="-285750"/>
            <a:r>
              <a:rPr lang="en-GB" sz="1400" dirty="0">
                <a:latin typeface="+mn-lt"/>
              </a:rPr>
              <a:t>A global network based on knowledge sharing and cooperation opportunities between members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463478-7939-4A0B-9700-28D0B27A114C}"/>
              </a:ext>
            </a:extLst>
          </p:cNvPr>
          <p:cNvSpPr txBox="1"/>
          <p:nvPr/>
        </p:nvSpPr>
        <p:spPr>
          <a:xfrm>
            <a:off x="504000" y="668952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000" dirty="0">
                <a:latin typeface="+mj-lt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1684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</a:rPr>
              <a:t>Strategy 2021-2023</a:t>
            </a:r>
            <a:br>
              <a:rPr lang="en-GB" dirty="0"/>
            </a:b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67A3FD-4C43-4834-96FE-8C679A51E38B}"/>
              </a:ext>
            </a:extLst>
          </p:cNvPr>
          <p:cNvSpPr txBox="1"/>
          <p:nvPr/>
        </p:nvSpPr>
        <p:spPr>
          <a:xfrm>
            <a:off x="504001" y="663728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000" dirty="0">
                <a:latin typeface="+mj-lt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28889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98837" y="0"/>
            <a:ext cx="9248012" cy="120650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What can and </a:t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must be achieved</a:t>
            </a:r>
            <a:endParaRPr lang="en-GB" dirty="0"/>
          </a:p>
        </p:txBody>
      </p:sp>
      <p:sp>
        <p:nvSpPr>
          <p:cNvPr id="7" name="Tekstfelt 6"/>
          <p:cNvSpPr txBox="1"/>
          <p:nvPr/>
        </p:nvSpPr>
        <p:spPr>
          <a:xfrm>
            <a:off x="397746" y="1206500"/>
            <a:ext cx="457086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latin typeface="+mj-lt"/>
              </a:rPr>
              <a:t>Make membership of CFPA Europe more beneficial.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latin typeface="+mj-lt"/>
              </a:rPr>
              <a:t>Make CFPA Europe a global association.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latin typeface="+mj-lt"/>
              </a:rPr>
              <a:t>Every member gets strengthened in its market and country by the membership in CFPA Europe.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latin typeface="+mj-lt"/>
              </a:rPr>
              <a:t>CFPA Europe and its members are well-known globally.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latin typeface="+mj-lt"/>
              </a:rPr>
              <a:t>Most countries in the European hemisphere have members in CFPA Europe and CFPA Europe will have “ambassadors” globally.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latin typeface="+mj-lt"/>
              </a:rPr>
              <a:t>CFPA Europe and its members are well-known as important and independent network organisations with recognized high knowledge in the fields of fire safety, security, natural hazards and other associated risks. </a:t>
            </a:r>
            <a:endParaRPr lang="en-GB" sz="2000" dirty="0">
              <a:latin typeface="+mj-lt"/>
            </a:endParaRPr>
          </a:p>
        </p:txBody>
      </p:sp>
      <p:pic>
        <p:nvPicPr>
          <p:cNvPr id="6146" name="Picture 2" descr="Se kildebilled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679" y="1343712"/>
            <a:ext cx="451485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3A771F-31B8-4CC3-B7D5-D3F226E00575}"/>
              </a:ext>
            </a:extLst>
          </p:cNvPr>
          <p:cNvSpPr txBox="1"/>
          <p:nvPr/>
        </p:nvSpPr>
        <p:spPr>
          <a:xfrm>
            <a:off x="397746" y="688953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000" dirty="0">
                <a:latin typeface="+mj-lt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161762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What can and </a:t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must be achieved</a:t>
            </a:r>
            <a:endParaRPr lang="en-GB" dirty="0"/>
          </a:p>
        </p:txBody>
      </p:sp>
      <p:sp>
        <p:nvSpPr>
          <p:cNvPr id="7" name="Tekstfelt 6"/>
          <p:cNvSpPr txBox="1"/>
          <p:nvPr/>
        </p:nvSpPr>
        <p:spPr>
          <a:xfrm>
            <a:off x="5216141" y="1787526"/>
            <a:ext cx="491021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latin typeface="+mj-lt"/>
              </a:rPr>
              <a:t>CFPA Europe’s qualifications are well-known and required in the market by companies and insurers.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latin typeface="+mj-lt"/>
              </a:rPr>
              <a:t>European Commission, governments, insurance organisations, safety organisations and companies give reference to CFPA Europe, and when they are searching for information and knowledge, they contact CFPA Europe and/or its members.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latin typeface="+mj-lt"/>
              </a:rPr>
              <a:t>“Ambassadors” globally: CFPA Europe make it possible for individual, company and organisation to be supporters.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GB" sz="2000" dirty="0">
              <a:latin typeface="+mj-lt"/>
            </a:endParaRPr>
          </a:p>
        </p:txBody>
      </p:sp>
      <p:pic>
        <p:nvPicPr>
          <p:cNvPr id="1026" name="Picture 2" descr="Se kildebilled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7526"/>
            <a:ext cx="4955933" cy="370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C049CE-493F-4A45-B304-E999F0004B3F}"/>
              </a:ext>
            </a:extLst>
          </p:cNvPr>
          <p:cNvSpPr txBox="1"/>
          <p:nvPr/>
        </p:nvSpPr>
        <p:spPr>
          <a:xfrm>
            <a:off x="346745" y="674843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000" dirty="0">
                <a:latin typeface="+mj-lt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944155107"/>
      </p:ext>
    </p:extLst>
  </p:cSld>
  <p:clrMapOvr>
    <a:masterClrMapping/>
  </p:clrMapOvr>
</p:sld>
</file>

<file path=ppt/theme/theme1.xml><?xml version="1.0" encoding="utf-8"?>
<a:theme xmlns:a="http://schemas.openxmlformats.org/drawingml/2006/main" name="DBI_powerpoint_skabelon">
  <a:themeElements>
    <a:clrScheme name="Custom 36">
      <a:dk1>
        <a:srgbClr val="1D1D1D"/>
      </a:dk1>
      <a:lt1>
        <a:srgbClr val="FFFFFF"/>
      </a:lt1>
      <a:dk2>
        <a:srgbClr val="E73137"/>
      </a:dk2>
      <a:lt2>
        <a:srgbClr val="214350"/>
      </a:lt2>
      <a:accent1>
        <a:srgbClr val="509DD1"/>
      </a:accent1>
      <a:accent2>
        <a:srgbClr val="3D643E"/>
      </a:accent2>
      <a:accent3>
        <a:srgbClr val="E1580A"/>
      </a:accent3>
      <a:accent4>
        <a:srgbClr val="F5C61B"/>
      </a:accent4>
      <a:accent5>
        <a:srgbClr val="509CD0"/>
      </a:accent5>
      <a:accent6>
        <a:srgbClr val="FDFBF9"/>
      </a:accent6>
      <a:hlink>
        <a:srgbClr val="214350"/>
      </a:hlink>
      <a:folHlink>
        <a:srgbClr val="214350"/>
      </a:folHlink>
    </a:clrScheme>
    <a:fontScheme name="DBI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Diskrete udfyldning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buNone/>
          <a:defRPr sz="2000"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BI_powerpoint_skabelon.potx" id="{661EE62B-DCB4-4E31-8D0E-C619C9223580}" vid="{09ABCA19-C679-459C-B2A5-ABC92ADDD444}"/>
    </a:ext>
  </a:ext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DBI_powerpoint_skabelon</Template>
  <TotalTime>13334</TotalTime>
  <Words>747</Words>
  <Application>Microsoft Office PowerPoint</Application>
  <PresentationFormat>Custom</PresentationFormat>
  <Paragraphs>97</Paragraphs>
  <Slides>14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  <vt:variant>
        <vt:lpstr>Custom Shows</vt:lpstr>
      </vt:variant>
      <vt:variant>
        <vt:i4>1</vt:i4>
      </vt:variant>
    </vt:vector>
  </HeadingPairs>
  <TitlesOfParts>
    <vt:vector size="23" baseType="lpstr">
      <vt:lpstr>Arial</vt:lpstr>
      <vt:lpstr>Calibri</vt:lpstr>
      <vt:lpstr>Calibri Light</vt:lpstr>
      <vt:lpstr>Stone Sans ITC TT</vt:lpstr>
      <vt:lpstr>Tahoma</vt:lpstr>
      <vt:lpstr>Times New Roman</vt:lpstr>
      <vt:lpstr>Wingdings</vt:lpstr>
      <vt:lpstr>DBI_powerpoint_skabelon</vt:lpstr>
      <vt:lpstr>CFPA Europe go global</vt:lpstr>
      <vt:lpstr>Aim for the periode</vt:lpstr>
      <vt:lpstr>PowerPoint Presentation</vt:lpstr>
      <vt:lpstr>PowerPoint Presentation</vt:lpstr>
      <vt:lpstr>PowerPoint Presentation</vt:lpstr>
      <vt:lpstr>PowerPoint Presentation</vt:lpstr>
      <vt:lpstr>Strategy 2021-2023 </vt:lpstr>
      <vt:lpstr>What can and  must be achieved</vt:lpstr>
      <vt:lpstr>What can and  must be achieved</vt:lpstr>
      <vt:lpstr>Services </vt:lpstr>
      <vt:lpstr>Services </vt:lpstr>
      <vt:lpstr>Networking </vt:lpstr>
      <vt:lpstr>Networking </vt:lpstr>
      <vt:lpstr>Networking </vt:lpstr>
      <vt:lpstr>Brugerdefineret diasshow1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skabelon</dc:title>
  <dc:creator>Corinna Lundbæk Pedersen</dc:creator>
  <cp:lastModifiedBy>Tommy Arvidsson</cp:lastModifiedBy>
  <cp:revision>509</cp:revision>
  <cp:lastPrinted>2019-01-02T07:58:03Z</cp:lastPrinted>
  <dcterms:created xsi:type="dcterms:W3CDTF">2017-10-09T08:42:01Z</dcterms:created>
  <dcterms:modified xsi:type="dcterms:W3CDTF">2020-10-23T13:34:14Z</dcterms:modified>
</cp:coreProperties>
</file>