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66" r:id="rId2"/>
    <p:sldId id="325" r:id="rId3"/>
    <p:sldId id="311" r:id="rId4"/>
    <p:sldId id="282" r:id="rId5"/>
    <p:sldId id="328" r:id="rId6"/>
    <p:sldId id="327" r:id="rId7"/>
    <p:sldId id="336" r:id="rId8"/>
    <p:sldId id="329" r:id="rId9"/>
    <p:sldId id="313" r:id="rId10"/>
    <p:sldId id="330" r:id="rId11"/>
    <p:sldId id="341" r:id="rId12"/>
    <p:sldId id="331" r:id="rId13"/>
    <p:sldId id="315" r:id="rId14"/>
    <p:sldId id="337" r:id="rId15"/>
    <p:sldId id="332" r:id="rId16"/>
    <p:sldId id="316" r:id="rId17"/>
    <p:sldId id="333" r:id="rId18"/>
    <p:sldId id="317" r:id="rId19"/>
    <p:sldId id="342" r:id="rId20"/>
    <p:sldId id="334" r:id="rId21"/>
    <p:sldId id="318" r:id="rId22"/>
    <p:sldId id="335" r:id="rId23"/>
    <p:sldId id="319" r:id="rId24"/>
    <p:sldId id="344" r:id="rId25"/>
    <p:sldId id="343" r:id="rId26"/>
    <p:sldId id="345" r:id="rId27"/>
  </p:sldIdLst>
  <p:sldSz cx="9144000" cy="6858000" type="screen4x3"/>
  <p:notesSz cx="6662738" cy="9926638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31">
          <p15:clr>
            <a:srgbClr val="A4A3A4"/>
          </p15:clr>
        </p15:guide>
        <p15:guide id="2" orient="horz" pos="1480">
          <p15:clr>
            <a:srgbClr val="A4A3A4"/>
          </p15:clr>
        </p15:guide>
        <p15:guide id="3" pos="2245">
          <p15:clr>
            <a:srgbClr val="A4A3A4"/>
          </p15:clr>
        </p15:guide>
        <p15:guide id="4" pos="392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assey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1BB"/>
    <a:srgbClr val="CCFFCC"/>
    <a:srgbClr val="FFFFCC"/>
    <a:srgbClr val="99CCFF"/>
    <a:srgbClr val="FF6600"/>
    <a:srgbClr val="999DE7"/>
    <a:srgbClr val="FF9933"/>
    <a:srgbClr val="000000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8" autoAdjust="0"/>
    <p:restoredTop sz="94660"/>
  </p:normalViewPr>
  <p:slideViewPr>
    <p:cSldViewPr>
      <p:cViewPr>
        <p:scale>
          <a:sx n="87" d="100"/>
          <a:sy n="87" d="100"/>
        </p:scale>
        <p:origin x="-984" y="276"/>
      </p:cViewPr>
      <p:guideLst>
        <p:guide orient="horz" pos="2931"/>
        <p:guide orient="horz" pos="1480"/>
        <p:guide pos="2245"/>
        <p:guide pos="3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EA655-84BB-4D0E-BE78-3F2E2F3C9DC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803EFB3D-1571-4AAD-A326-AE8DD7607516}">
      <dgm:prSet phldrT="[Text]"/>
      <dgm:spPr/>
      <dgm:t>
        <a:bodyPr/>
        <a:lstStyle/>
        <a:p>
          <a:r>
            <a:rPr lang="de-CH" dirty="0"/>
            <a:t>Guideline</a:t>
          </a:r>
        </a:p>
      </dgm:t>
    </dgm:pt>
    <dgm:pt modelId="{B953B43E-E055-46D2-BC65-6AB217D2E5FF}" type="parTrans" cxnId="{4612A0B3-2C30-4616-A576-BFE007B2E411}">
      <dgm:prSet/>
      <dgm:spPr/>
      <dgm:t>
        <a:bodyPr/>
        <a:lstStyle/>
        <a:p>
          <a:endParaRPr lang="de-CH"/>
        </a:p>
      </dgm:t>
    </dgm:pt>
    <dgm:pt modelId="{49A7D2FE-61CD-4DA7-8E09-FEEC9481AB37}" type="sibTrans" cxnId="{4612A0B3-2C30-4616-A576-BFE007B2E411}">
      <dgm:prSet/>
      <dgm:spPr/>
      <dgm:t>
        <a:bodyPr/>
        <a:lstStyle/>
        <a:p>
          <a:endParaRPr lang="de-CH"/>
        </a:p>
      </dgm:t>
    </dgm:pt>
    <dgm:pt modelId="{592090F6-A38C-4382-9BA4-3235FB18CB3B}">
      <dgm:prSet phldrT="[Text]"/>
      <dgm:spPr/>
      <dgm:t>
        <a:bodyPr/>
        <a:lstStyle/>
        <a:p>
          <a:r>
            <a:rPr lang="de-CH" dirty="0" err="1"/>
            <a:t>Certification</a:t>
          </a:r>
          <a:endParaRPr lang="de-CH" dirty="0"/>
        </a:p>
      </dgm:t>
    </dgm:pt>
    <dgm:pt modelId="{564EE97E-1C0F-46F7-B451-1919D397E700}" type="parTrans" cxnId="{F7EA18DD-377A-49F3-853C-B7EB0069DD94}">
      <dgm:prSet/>
      <dgm:spPr/>
      <dgm:t>
        <a:bodyPr/>
        <a:lstStyle/>
        <a:p>
          <a:endParaRPr lang="de-CH"/>
        </a:p>
      </dgm:t>
    </dgm:pt>
    <dgm:pt modelId="{3CFDD2C1-F607-463A-8DAA-A46DAE4CC4F8}" type="sibTrans" cxnId="{F7EA18DD-377A-49F3-853C-B7EB0069DD94}">
      <dgm:prSet/>
      <dgm:spPr/>
      <dgm:t>
        <a:bodyPr/>
        <a:lstStyle/>
        <a:p>
          <a:endParaRPr lang="de-CH"/>
        </a:p>
      </dgm:t>
    </dgm:pt>
    <dgm:pt modelId="{ABFD560F-A868-4DDC-9AEE-A9AAB8F19604}">
      <dgm:prSet phldrT="[Text]"/>
      <dgm:spPr/>
      <dgm:t>
        <a:bodyPr/>
        <a:lstStyle/>
        <a:p>
          <a:r>
            <a:rPr lang="de-CH" dirty="0"/>
            <a:t>Training</a:t>
          </a:r>
        </a:p>
      </dgm:t>
    </dgm:pt>
    <dgm:pt modelId="{12D1239E-EE2C-458C-B21F-192EC029B5A4}" type="parTrans" cxnId="{7B09CCED-E28E-4221-A327-2E4FEFAB6376}">
      <dgm:prSet/>
      <dgm:spPr/>
      <dgm:t>
        <a:bodyPr/>
        <a:lstStyle/>
        <a:p>
          <a:endParaRPr lang="de-CH"/>
        </a:p>
      </dgm:t>
    </dgm:pt>
    <dgm:pt modelId="{26928741-2D88-4B99-8CB9-ECA36AC3402F}" type="sibTrans" cxnId="{7B09CCED-E28E-4221-A327-2E4FEFAB6376}">
      <dgm:prSet/>
      <dgm:spPr/>
      <dgm:t>
        <a:bodyPr/>
        <a:lstStyle/>
        <a:p>
          <a:endParaRPr lang="de-CH"/>
        </a:p>
      </dgm:t>
    </dgm:pt>
    <dgm:pt modelId="{D3E76F59-7DCF-442F-8A3C-F715B4D9E521}" type="pres">
      <dgm:prSet presAssocID="{D74EA655-84BB-4D0E-BE78-3F2E2F3C9D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42EA82B7-49D4-4D4B-891B-24518A5AF1AF}" type="pres">
      <dgm:prSet presAssocID="{803EFB3D-1571-4AAD-A326-AE8DD76075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8C6C555-A91B-4E90-9EBE-82D3971424C6}" type="pres">
      <dgm:prSet presAssocID="{49A7D2FE-61CD-4DA7-8E09-FEEC9481AB37}" presName="sibTrans" presStyleLbl="sibTrans2D1" presStyleIdx="0" presStyleCnt="3"/>
      <dgm:spPr/>
      <dgm:t>
        <a:bodyPr/>
        <a:lstStyle/>
        <a:p>
          <a:endParaRPr lang="sv-SE"/>
        </a:p>
      </dgm:t>
    </dgm:pt>
    <dgm:pt modelId="{1F2404D2-C67A-42CA-8F66-48576BBF2013}" type="pres">
      <dgm:prSet presAssocID="{49A7D2FE-61CD-4DA7-8E09-FEEC9481AB37}" presName="connectorText" presStyleLbl="sibTrans2D1" presStyleIdx="0" presStyleCnt="3"/>
      <dgm:spPr/>
      <dgm:t>
        <a:bodyPr/>
        <a:lstStyle/>
        <a:p>
          <a:endParaRPr lang="sv-SE"/>
        </a:p>
      </dgm:t>
    </dgm:pt>
    <dgm:pt modelId="{613BFB2A-84BE-498F-B175-FB2A5CF6E255}" type="pres">
      <dgm:prSet presAssocID="{592090F6-A38C-4382-9BA4-3235FB18CB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202EC5F-7097-4C92-8496-81E9DA70544D}" type="pres">
      <dgm:prSet presAssocID="{3CFDD2C1-F607-463A-8DAA-A46DAE4CC4F8}" presName="sibTrans" presStyleLbl="sibTrans2D1" presStyleIdx="1" presStyleCnt="3"/>
      <dgm:spPr/>
      <dgm:t>
        <a:bodyPr/>
        <a:lstStyle/>
        <a:p>
          <a:endParaRPr lang="sv-SE"/>
        </a:p>
      </dgm:t>
    </dgm:pt>
    <dgm:pt modelId="{24F169FC-60F5-4EF3-A491-9261A6BD80E8}" type="pres">
      <dgm:prSet presAssocID="{3CFDD2C1-F607-463A-8DAA-A46DAE4CC4F8}" presName="connectorText" presStyleLbl="sibTrans2D1" presStyleIdx="1" presStyleCnt="3"/>
      <dgm:spPr/>
      <dgm:t>
        <a:bodyPr/>
        <a:lstStyle/>
        <a:p>
          <a:endParaRPr lang="sv-SE"/>
        </a:p>
      </dgm:t>
    </dgm:pt>
    <dgm:pt modelId="{3D00E7B7-1AA6-4A81-8F67-2B22A0D538AC}" type="pres">
      <dgm:prSet presAssocID="{ABFD560F-A868-4DDC-9AEE-A9AAB8F196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1FAB04-9AF0-4BE7-BAC2-08EB4E2D5F80}" type="pres">
      <dgm:prSet presAssocID="{26928741-2D88-4B99-8CB9-ECA36AC3402F}" presName="sibTrans" presStyleLbl="sibTrans2D1" presStyleIdx="2" presStyleCnt="3"/>
      <dgm:spPr/>
      <dgm:t>
        <a:bodyPr/>
        <a:lstStyle/>
        <a:p>
          <a:endParaRPr lang="sv-SE"/>
        </a:p>
      </dgm:t>
    </dgm:pt>
    <dgm:pt modelId="{A59D8D01-B279-4595-AA94-02DA2BF2C2E9}" type="pres">
      <dgm:prSet presAssocID="{26928741-2D88-4B99-8CB9-ECA36AC3402F}" presName="connectorText" presStyleLbl="sibTrans2D1" presStyleIdx="2" presStyleCnt="3"/>
      <dgm:spPr/>
      <dgm:t>
        <a:bodyPr/>
        <a:lstStyle/>
        <a:p>
          <a:endParaRPr lang="sv-SE"/>
        </a:p>
      </dgm:t>
    </dgm:pt>
  </dgm:ptLst>
  <dgm:cxnLst>
    <dgm:cxn modelId="{C39A3A74-52DE-4FC9-A72A-91EDBD05032D}" type="presOf" srcId="{49A7D2FE-61CD-4DA7-8E09-FEEC9481AB37}" destId="{A8C6C555-A91B-4E90-9EBE-82D3971424C6}" srcOrd="0" destOrd="0" presId="urn:microsoft.com/office/officeart/2005/8/layout/cycle7"/>
    <dgm:cxn modelId="{4C53D340-170D-4C91-B1E6-1C85C042E7C4}" type="presOf" srcId="{803EFB3D-1571-4AAD-A326-AE8DD7607516}" destId="{42EA82B7-49D4-4D4B-891B-24518A5AF1AF}" srcOrd="0" destOrd="0" presId="urn:microsoft.com/office/officeart/2005/8/layout/cycle7"/>
    <dgm:cxn modelId="{59D15EA2-8430-4906-9D74-6919D26F2339}" type="presOf" srcId="{3CFDD2C1-F607-463A-8DAA-A46DAE4CC4F8}" destId="{1202EC5F-7097-4C92-8496-81E9DA70544D}" srcOrd="0" destOrd="0" presId="urn:microsoft.com/office/officeart/2005/8/layout/cycle7"/>
    <dgm:cxn modelId="{4612A0B3-2C30-4616-A576-BFE007B2E411}" srcId="{D74EA655-84BB-4D0E-BE78-3F2E2F3C9DC9}" destId="{803EFB3D-1571-4AAD-A326-AE8DD7607516}" srcOrd="0" destOrd="0" parTransId="{B953B43E-E055-46D2-BC65-6AB217D2E5FF}" sibTransId="{49A7D2FE-61CD-4DA7-8E09-FEEC9481AB37}"/>
    <dgm:cxn modelId="{1C81FE68-6304-4105-BB55-182BF97293D6}" type="presOf" srcId="{3CFDD2C1-F607-463A-8DAA-A46DAE4CC4F8}" destId="{24F169FC-60F5-4EF3-A491-9261A6BD80E8}" srcOrd="1" destOrd="0" presId="urn:microsoft.com/office/officeart/2005/8/layout/cycle7"/>
    <dgm:cxn modelId="{D492B7A8-ED76-46BF-BA4C-21C11D46D7D5}" type="presOf" srcId="{49A7D2FE-61CD-4DA7-8E09-FEEC9481AB37}" destId="{1F2404D2-C67A-42CA-8F66-48576BBF2013}" srcOrd="1" destOrd="0" presId="urn:microsoft.com/office/officeart/2005/8/layout/cycle7"/>
    <dgm:cxn modelId="{C1FC91FF-55C5-4DA1-A8E6-380267A782EE}" type="presOf" srcId="{26928741-2D88-4B99-8CB9-ECA36AC3402F}" destId="{A59D8D01-B279-4595-AA94-02DA2BF2C2E9}" srcOrd="1" destOrd="0" presId="urn:microsoft.com/office/officeart/2005/8/layout/cycle7"/>
    <dgm:cxn modelId="{395E8D8A-31C9-4EC1-ABF6-2C827F1EDA7D}" type="presOf" srcId="{592090F6-A38C-4382-9BA4-3235FB18CB3B}" destId="{613BFB2A-84BE-498F-B175-FB2A5CF6E255}" srcOrd="0" destOrd="0" presId="urn:microsoft.com/office/officeart/2005/8/layout/cycle7"/>
    <dgm:cxn modelId="{989025E8-4830-44FF-82C8-82CDDF07121B}" type="presOf" srcId="{D74EA655-84BB-4D0E-BE78-3F2E2F3C9DC9}" destId="{D3E76F59-7DCF-442F-8A3C-F715B4D9E521}" srcOrd="0" destOrd="0" presId="urn:microsoft.com/office/officeart/2005/8/layout/cycle7"/>
    <dgm:cxn modelId="{F7EA18DD-377A-49F3-853C-B7EB0069DD94}" srcId="{D74EA655-84BB-4D0E-BE78-3F2E2F3C9DC9}" destId="{592090F6-A38C-4382-9BA4-3235FB18CB3B}" srcOrd="1" destOrd="0" parTransId="{564EE97E-1C0F-46F7-B451-1919D397E700}" sibTransId="{3CFDD2C1-F607-463A-8DAA-A46DAE4CC4F8}"/>
    <dgm:cxn modelId="{859A16E7-B183-4473-8406-670AF56316E1}" type="presOf" srcId="{26928741-2D88-4B99-8CB9-ECA36AC3402F}" destId="{731FAB04-9AF0-4BE7-BAC2-08EB4E2D5F80}" srcOrd="0" destOrd="0" presId="urn:microsoft.com/office/officeart/2005/8/layout/cycle7"/>
    <dgm:cxn modelId="{663B0574-F8E5-4752-82DC-995BEDEE8AF2}" type="presOf" srcId="{ABFD560F-A868-4DDC-9AEE-A9AAB8F19604}" destId="{3D00E7B7-1AA6-4A81-8F67-2B22A0D538AC}" srcOrd="0" destOrd="0" presId="urn:microsoft.com/office/officeart/2005/8/layout/cycle7"/>
    <dgm:cxn modelId="{7B09CCED-E28E-4221-A327-2E4FEFAB6376}" srcId="{D74EA655-84BB-4D0E-BE78-3F2E2F3C9DC9}" destId="{ABFD560F-A868-4DDC-9AEE-A9AAB8F19604}" srcOrd="2" destOrd="0" parTransId="{12D1239E-EE2C-458C-B21F-192EC029B5A4}" sibTransId="{26928741-2D88-4B99-8CB9-ECA36AC3402F}"/>
    <dgm:cxn modelId="{634F41DB-817B-4FCD-9D35-C013EE1860D7}" type="presParOf" srcId="{D3E76F59-7DCF-442F-8A3C-F715B4D9E521}" destId="{42EA82B7-49D4-4D4B-891B-24518A5AF1AF}" srcOrd="0" destOrd="0" presId="urn:microsoft.com/office/officeart/2005/8/layout/cycle7"/>
    <dgm:cxn modelId="{1EC11D77-4631-4AD1-A30D-4111FE030962}" type="presParOf" srcId="{D3E76F59-7DCF-442F-8A3C-F715B4D9E521}" destId="{A8C6C555-A91B-4E90-9EBE-82D3971424C6}" srcOrd="1" destOrd="0" presId="urn:microsoft.com/office/officeart/2005/8/layout/cycle7"/>
    <dgm:cxn modelId="{E1E78E95-A553-43DA-8377-2D3F8AA82ED7}" type="presParOf" srcId="{A8C6C555-A91B-4E90-9EBE-82D3971424C6}" destId="{1F2404D2-C67A-42CA-8F66-48576BBF2013}" srcOrd="0" destOrd="0" presId="urn:microsoft.com/office/officeart/2005/8/layout/cycle7"/>
    <dgm:cxn modelId="{533BFDF0-1BA4-4079-9D4B-8081DE757F8F}" type="presParOf" srcId="{D3E76F59-7DCF-442F-8A3C-F715B4D9E521}" destId="{613BFB2A-84BE-498F-B175-FB2A5CF6E255}" srcOrd="2" destOrd="0" presId="urn:microsoft.com/office/officeart/2005/8/layout/cycle7"/>
    <dgm:cxn modelId="{D74909D0-085C-4E47-B486-3808DAC91C16}" type="presParOf" srcId="{D3E76F59-7DCF-442F-8A3C-F715B4D9E521}" destId="{1202EC5F-7097-4C92-8496-81E9DA70544D}" srcOrd="3" destOrd="0" presId="urn:microsoft.com/office/officeart/2005/8/layout/cycle7"/>
    <dgm:cxn modelId="{63AE9323-4CA5-4B5D-84B1-D69559D7DD32}" type="presParOf" srcId="{1202EC5F-7097-4C92-8496-81E9DA70544D}" destId="{24F169FC-60F5-4EF3-A491-9261A6BD80E8}" srcOrd="0" destOrd="0" presId="urn:microsoft.com/office/officeart/2005/8/layout/cycle7"/>
    <dgm:cxn modelId="{A0CA154B-93C8-4FCA-A3DF-299EA6A600B1}" type="presParOf" srcId="{D3E76F59-7DCF-442F-8A3C-F715B4D9E521}" destId="{3D00E7B7-1AA6-4A81-8F67-2B22A0D538AC}" srcOrd="4" destOrd="0" presId="urn:microsoft.com/office/officeart/2005/8/layout/cycle7"/>
    <dgm:cxn modelId="{07650952-A7B0-499B-B2B3-47A447C7CCE9}" type="presParOf" srcId="{D3E76F59-7DCF-442F-8A3C-F715B4D9E521}" destId="{731FAB04-9AF0-4BE7-BAC2-08EB4E2D5F80}" srcOrd="5" destOrd="0" presId="urn:microsoft.com/office/officeart/2005/8/layout/cycle7"/>
    <dgm:cxn modelId="{2981015A-9E8C-4794-B3A9-1BE38F732F96}" type="presParOf" srcId="{731FAB04-9AF0-4BE7-BAC2-08EB4E2D5F80}" destId="{A59D8D01-B279-4595-AA94-02DA2BF2C2E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EA655-84BB-4D0E-BE78-3F2E2F3C9DC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803EFB3D-1571-4AAD-A326-AE8DD7607516}">
      <dgm:prSet phldrT="[Text]"/>
      <dgm:spPr/>
      <dgm:t>
        <a:bodyPr/>
        <a:lstStyle/>
        <a:p>
          <a:r>
            <a:rPr lang="de-CH" dirty="0"/>
            <a:t>Guideline</a:t>
          </a:r>
        </a:p>
      </dgm:t>
    </dgm:pt>
    <dgm:pt modelId="{B953B43E-E055-46D2-BC65-6AB217D2E5FF}" type="parTrans" cxnId="{4612A0B3-2C30-4616-A576-BFE007B2E411}">
      <dgm:prSet/>
      <dgm:spPr/>
      <dgm:t>
        <a:bodyPr/>
        <a:lstStyle/>
        <a:p>
          <a:endParaRPr lang="de-CH"/>
        </a:p>
      </dgm:t>
    </dgm:pt>
    <dgm:pt modelId="{49A7D2FE-61CD-4DA7-8E09-FEEC9481AB37}" type="sibTrans" cxnId="{4612A0B3-2C30-4616-A576-BFE007B2E411}">
      <dgm:prSet/>
      <dgm:spPr/>
      <dgm:t>
        <a:bodyPr/>
        <a:lstStyle/>
        <a:p>
          <a:endParaRPr lang="de-CH"/>
        </a:p>
      </dgm:t>
    </dgm:pt>
    <dgm:pt modelId="{592090F6-A38C-4382-9BA4-3235FB18CB3B}">
      <dgm:prSet phldrT="[Text]"/>
      <dgm:spPr/>
      <dgm:t>
        <a:bodyPr/>
        <a:lstStyle/>
        <a:p>
          <a:r>
            <a:rPr lang="en-GB" noProof="0" dirty="0"/>
            <a:t>Certification</a:t>
          </a:r>
        </a:p>
      </dgm:t>
    </dgm:pt>
    <dgm:pt modelId="{564EE97E-1C0F-46F7-B451-1919D397E700}" type="parTrans" cxnId="{F7EA18DD-377A-49F3-853C-B7EB0069DD94}">
      <dgm:prSet/>
      <dgm:spPr/>
      <dgm:t>
        <a:bodyPr/>
        <a:lstStyle/>
        <a:p>
          <a:endParaRPr lang="de-CH"/>
        </a:p>
      </dgm:t>
    </dgm:pt>
    <dgm:pt modelId="{3CFDD2C1-F607-463A-8DAA-A46DAE4CC4F8}" type="sibTrans" cxnId="{F7EA18DD-377A-49F3-853C-B7EB0069DD94}">
      <dgm:prSet/>
      <dgm:spPr/>
      <dgm:t>
        <a:bodyPr/>
        <a:lstStyle/>
        <a:p>
          <a:endParaRPr lang="de-CH"/>
        </a:p>
      </dgm:t>
    </dgm:pt>
    <dgm:pt modelId="{ABFD560F-A868-4DDC-9AEE-A9AAB8F19604}">
      <dgm:prSet phldrT="[Text]"/>
      <dgm:spPr/>
      <dgm:t>
        <a:bodyPr/>
        <a:lstStyle/>
        <a:p>
          <a:r>
            <a:rPr lang="de-CH" dirty="0"/>
            <a:t>Training</a:t>
          </a:r>
        </a:p>
      </dgm:t>
    </dgm:pt>
    <dgm:pt modelId="{12D1239E-EE2C-458C-B21F-192EC029B5A4}" type="parTrans" cxnId="{7B09CCED-E28E-4221-A327-2E4FEFAB6376}">
      <dgm:prSet/>
      <dgm:spPr/>
      <dgm:t>
        <a:bodyPr/>
        <a:lstStyle/>
        <a:p>
          <a:endParaRPr lang="de-CH"/>
        </a:p>
      </dgm:t>
    </dgm:pt>
    <dgm:pt modelId="{26928741-2D88-4B99-8CB9-ECA36AC3402F}" type="sibTrans" cxnId="{7B09CCED-E28E-4221-A327-2E4FEFAB6376}">
      <dgm:prSet/>
      <dgm:spPr/>
      <dgm:t>
        <a:bodyPr/>
        <a:lstStyle/>
        <a:p>
          <a:endParaRPr lang="de-CH"/>
        </a:p>
      </dgm:t>
    </dgm:pt>
    <dgm:pt modelId="{D3E76F59-7DCF-442F-8A3C-F715B4D9E521}" type="pres">
      <dgm:prSet presAssocID="{D74EA655-84BB-4D0E-BE78-3F2E2F3C9D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42EA82B7-49D4-4D4B-891B-24518A5AF1AF}" type="pres">
      <dgm:prSet presAssocID="{803EFB3D-1571-4AAD-A326-AE8DD76075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8C6C555-A91B-4E90-9EBE-82D3971424C6}" type="pres">
      <dgm:prSet presAssocID="{49A7D2FE-61CD-4DA7-8E09-FEEC9481AB37}" presName="sibTrans" presStyleLbl="sibTrans2D1" presStyleIdx="0" presStyleCnt="3"/>
      <dgm:spPr/>
      <dgm:t>
        <a:bodyPr/>
        <a:lstStyle/>
        <a:p>
          <a:endParaRPr lang="sv-SE"/>
        </a:p>
      </dgm:t>
    </dgm:pt>
    <dgm:pt modelId="{1F2404D2-C67A-42CA-8F66-48576BBF2013}" type="pres">
      <dgm:prSet presAssocID="{49A7D2FE-61CD-4DA7-8E09-FEEC9481AB37}" presName="connectorText" presStyleLbl="sibTrans2D1" presStyleIdx="0" presStyleCnt="3"/>
      <dgm:spPr/>
      <dgm:t>
        <a:bodyPr/>
        <a:lstStyle/>
        <a:p>
          <a:endParaRPr lang="sv-SE"/>
        </a:p>
      </dgm:t>
    </dgm:pt>
    <dgm:pt modelId="{613BFB2A-84BE-498F-B175-FB2A5CF6E255}" type="pres">
      <dgm:prSet presAssocID="{592090F6-A38C-4382-9BA4-3235FB18CB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202EC5F-7097-4C92-8496-81E9DA70544D}" type="pres">
      <dgm:prSet presAssocID="{3CFDD2C1-F607-463A-8DAA-A46DAE4CC4F8}" presName="sibTrans" presStyleLbl="sibTrans2D1" presStyleIdx="1" presStyleCnt="3"/>
      <dgm:spPr/>
      <dgm:t>
        <a:bodyPr/>
        <a:lstStyle/>
        <a:p>
          <a:endParaRPr lang="sv-SE"/>
        </a:p>
      </dgm:t>
    </dgm:pt>
    <dgm:pt modelId="{24F169FC-60F5-4EF3-A491-9261A6BD80E8}" type="pres">
      <dgm:prSet presAssocID="{3CFDD2C1-F607-463A-8DAA-A46DAE4CC4F8}" presName="connectorText" presStyleLbl="sibTrans2D1" presStyleIdx="1" presStyleCnt="3"/>
      <dgm:spPr/>
      <dgm:t>
        <a:bodyPr/>
        <a:lstStyle/>
        <a:p>
          <a:endParaRPr lang="sv-SE"/>
        </a:p>
      </dgm:t>
    </dgm:pt>
    <dgm:pt modelId="{3D00E7B7-1AA6-4A81-8F67-2B22A0D538AC}" type="pres">
      <dgm:prSet presAssocID="{ABFD560F-A868-4DDC-9AEE-A9AAB8F196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1FAB04-9AF0-4BE7-BAC2-08EB4E2D5F80}" type="pres">
      <dgm:prSet presAssocID="{26928741-2D88-4B99-8CB9-ECA36AC3402F}" presName="sibTrans" presStyleLbl="sibTrans2D1" presStyleIdx="2" presStyleCnt="3"/>
      <dgm:spPr/>
      <dgm:t>
        <a:bodyPr/>
        <a:lstStyle/>
        <a:p>
          <a:endParaRPr lang="sv-SE"/>
        </a:p>
      </dgm:t>
    </dgm:pt>
    <dgm:pt modelId="{A59D8D01-B279-4595-AA94-02DA2BF2C2E9}" type="pres">
      <dgm:prSet presAssocID="{26928741-2D88-4B99-8CB9-ECA36AC3402F}" presName="connectorText" presStyleLbl="sibTrans2D1" presStyleIdx="2" presStyleCnt="3"/>
      <dgm:spPr/>
      <dgm:t>
        <a:bodyPr/>
        <a:lstStyle/>
        <a:p>
          <a:endParaRPr lang="sv-SE"/>
        </a:p>
      </dgm:t>
    </dgm:pt>
  </dgm:ptLst>
  <dgm:cxnLst>
    <dgm:cxn modelId="{C39A3A74-52DE-4FC9-A72A-91EDBD05032D}" type="presOf" srcId="{49A7D2FE-61CD-4DA7-8E09-FEEC9481AB37}" destId="{A8C6C555-A91B-4E90-9EBE-82D3971424C6}" srcOrd="0" destOrd="0" presId="urn:microsoft.com/office/officeart/2005/8/layout/cycle7"/>
    <dgm:cxn modelId="{4C53D340-170D-4C91-B1E6-1C85C042E7C4}" type="presOf" srcId="{803EFB3D-1571-4AAD-A326-AE8DD7607516}" destId="{42EA82B7-49D4-4D4B-891B-24518A5AF1AF}" srcOrd="0" destOrd="0" presId="urn:microsoft.com/office/officeart/2005/8/layout/cycle7"/>
    <dgm:cxn modelId="{59D15EA2-8430-4906-9D74-6919D26F2339}" type="presOf" srcId="{3CFDD2C1-F607-463A-8DAA-A46DAE4CC4F8}" destId="{1202EC5F-7097-4C92-8496-81E9DA70544D}" srcOrd="0" destOrd="0" presId="urn:microsoft.com/office/officeart/2005/8/layout/cycle7"/>
    <dgm:cxn modelId="{4612A0B3-2C30-4616-A576-BFE007B2E411}" srcId="{D74EA655-84BB-4D0E-BE78-3F2E2F3C9DC9}" destId="{803EFB3D-1571-4AAD-A326-AE8DD7607516}" srcOrd="0" destOrd="0" parTransId="{B953B43E-E055-46D2-BC65-6AB217D2E5FF}" sibTransId="{49A7D2FE-61CD-4DA7-8E09-FEEC9481AB37}"/>
    <dgm:cxn modelId="{1C81FE68-6304-4105-BB55-182BF97293D6}" type="presOf" srcId="{3CFDD2C1-F607-463A-8DAA-A46DAE4CC4F8}" destId="{24F169FC-60F5-4EF3-A491-9261A6BD80E8}" srcOrd="1" destOrd="0" presId="urn:microsoft.com/office/officeart/2005/8/layout/cycle7"/>
    <dgm:cxn modelId="{D492B7A8-ED76-46BF-BA4C-21C11D46D7D5}" type="presOf" srcId="{49A7D2FE-61CD-4DA7-8E09-FEEC9481AB37}" destId="{1F2404D2-C67A-42CA-8F66-48576BBF2013}" srcOrd="1" destOrd="0" presId="urn:microsoft.com/office/officeart/2005/8/layout/cycle7"/>
    <dgm:cxn modelId="{C1FC91FF-55C5-4DA1-A8E6-380267A782EE}" type="presOf" srcId="{26928741-2D88-4B99-8CB9-ECA36AC3402F}" destId="{A59D8D01-B279-4595-AA94-02DA2BF2C2E9}" srcOrd="1" destOrd="0" presId="urn:microsoft.com/office/officeart/2005/8/layout/cycle7"/>
    <dgm:cxn modelId="{395E8D8A-31C9-4EC1-ABF6-2C827F1EDA7D}" type="presOf" srcId="{592090F6-A38C-4382-9BA4-3235FB18CB3B}" destId="{613BFB2A-84BE-498F-B175-FB2A5CF6E255}" srcOrd="0" destOrd="0" presId="urn:microsoft.com/office/officeart/2005/8/layout/cycle7"/>
    <dgm:cxn modelId="{989025E8-4830-44FF-82C8-82CDDF07121B}" type="presOf" srcId="{D74EA655-84BB-4D0E-BE78-3F2E2F3C9DC9}" destId="{D3E76F59-7DCF-442F-8A3C-F715B4D9E521}" srcOrd="0" destOrd="0" presId="urn:microsoft.com/office/officeart/2005/8/layout/cycle7"/>
    <dgm:cxn modelId="{F7EA18DD-377A-49F3-853C-B7EB0069DD94}" srcId="{D74EA655-84BB-4D0E-BE78-3F2E2F3C9DC9}" destId="{592090F6-A38C-4382-9BA4-3235FB18CB3B}" srcOrd="1" destOrd="0" parTransId="{564EE97E-1C0F-46F7-B451-1919D397E700}" sibTransId="{3CFDD2C1-F607-463A-8DAA-A46DAE4CC4F8}"/>
    <dgm:cxn modelId="{859A16E7-B183-4473-8406-670AF56316E1}" type="presOf" srcId="{26928741-2D88-4B99-8CB9-ECA36AC3402F}" destId="{731FAB04-9AF0-4BE7-BAC2-08EB4E2D5F80}" srcOrd="0" destOrd="0" presId="urn:microsoft.com/office/officeart/2005/8/layout/cycle7"/>
    <dgm:cxn modelId="{663B0574-F8E5-4752-82DC-995BEDEE8AF2}" type="presOf" srcId="{ABFD560F-A868-4DDC-9AEE-A9AAB8F19604}" destId="{3D00E7B7-1AA6-4A81-8F67-2B22A0D538AC}" srcOrd="0" destOrd="0" presId="urn:microsoft.com/office/officeart/2005/8/layout/cycle7"/>
    <dgm:cxn modelId="{7B09CCED-E28E-4221-A327-2E4FEFAB6376}" srcId="{D74EA655-84BB-4D0E-BE78-3F2E2F3C9DC9}" destId="{ABFD560F-A868-4DDC-9AEE-A9AAB8F19604}" srcOrd="2" destOrd="0" parTransId="{12D1239E-EE2C-458C-B21F-192EC029B5A4}" sibTransId="{26928741-2D88-4B99-8CB9-ECA36AC3402F}"/>
    <dgm:cxn modelId="{634F41DB-817B-4FCD-9D35-C013EE1860D7}" type="presParOf" srcId="{D3E76F59-7DCF-442F-8A3C-F715B4D9E521}" destId="{42EA82B7-49D4-4D4B-891B-24518A5AF1AF}" srcOrd="0" destOrd="0" presId="urn:microsoft.com/office/officeart/2005/8/layout/cycle7"/>
    <dgm:cxn modelId="{1EC11D77-4631-4AD1-A30D-4111FE030962}" type="presParOf" srcId="{D3E76F59-7DCF-442F-8A3C-F715B4D9E521}" destId="{A8C6C555-A91B-4E90-9EBE-82D3971424C6}" srcOrd="1" destOrd="0" presId="urn:microsoft.com/office/officeart/2005/8/layout/cycle7"/>
    <dgm:cxn modelId="{E1E78E95-A553-43DA-8377-2D3F8AA82ED7}" type="presParOf" srcId="{A8C6C555-A91B-4E90-9EBE-82D3971424C6}" destId="{1F2404D2-C67A-42CA-8F66-48576BBF2013}" srcOrd="0" destOrd="0" presId="urn:microsoft.com/office/officeart/2005/8/layout/cycle7"/>
    <dgm:cxn modelId="{533BFDF0-1BA4-4079-9D4B-8081DE757F8F}" type="presParOf" srcId="{D3E76F59-7DCF-442F-8A3C-F715B4D9E521}" destId="{613BFB2A-84BE-498F-B175-FB2A5CF6E255}" srcOrd="2" destOrd="0" presId="urn:microsoft.com/office/officeart/2005/8/layout/cycle7"/>
    <dgm:cxn modelId="{D74909D0-085C-4E47-B486-3808DAC91C16}" type="presParOf" srcId="{D3E76F59-7DCF-442F-8A3C-F715B4D9E521}" destId="{1202EC5F-7097-4C92-8496-81E9DA70544D}" srcOrd="3" destOrd="0" presId="urn:microsoft.com/office/officeart/2005/8/layout/cycle7"/>
    <dgm:cxn modelId="{63AE9323-4CA5-4B5D-84B1-D69559D7DD32}" type="presParOf" srcId="{1202EC5F-7097-4C92-8496-81E9DA70544D}" destId="{24F169FC-60F5-4EF3-A491-9261A6BD80E8}" srcOrd="0" destOrd="0" presId="urn:microsoft.com/office/officeart/2005/8/layout/cycle7"/>
    <dgm:cxn modelId="{A0CA154B-93C8-4FCA-A3DF-299EA6A600B1}" type="presParOf" srcId="{D3E76F59-7DCF-442F-8A3C-F715B4D9E521}" destId="{3D00E7B7-1AA6-4A81-8F67-2B22A0D538AC}" srcOrd="4" destOrd="0" presId="urn:microsoft.com/office/officeart/2005/8/layout/cycle7"/>
    <dgm:cxn modelId="{07650952-A7B0-499B-B2B3-47A447C7CCE9}" type="presParOf" srcId="{D3E76F59-7DCF-442F-8A3C-F715B4D9E521}" destId="{731FAB04-9AF0-4BE7-BAC2-08EB4E2D5F80}" srcOrd="5" destOrd="0" presId="urn:microsoft.com/office/officeart/2005/8/layout/cycle7"/>
    <dgm:cxn modelId="{2981015A-9E8C-4794-B3A9-1BE38F732F96}" type="presParOf" srcId="{731FAB04-9AF0-4BE7-BAC2-08EB4E2D5F80}" destId="{A59D8D01-B279-4595-AA94-02DA2BF2C2E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BACE84-629C-4B08-BFAF-4839C23C09E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0812812-5974-4F5C-B737-57704265293E}">
      <dgm:prSet phldrT="[Text]" custT="1"/>
      <dgm:spPr/>
      <dgm:t>
        <a:bodyPr/>
        <a:lstStyle/>
        <a:p>
          <a:r>
            <a:rPr lang="sv-SE" sz="1200" dirty="0" smtClean="0"/>
            <a:t>CFPA-E </a:t>
          </a:r>
          <a:r>
            <a:rPr lang="sv-SE" sz="1200" dirty="0" err="1" smtClean="0"/>
            <a:t>members</a:t>
          </a:r>
          <a:r>
            <a:rPr lang="sv-SE" sz="1200" dirty="0" smtClean="0"/>
            <a:t>’ </a:t>
          </a:r>
          <a:r>
            <a:rPr lang="sv-SE" sz="1200" dirty="0" err="1" smtClean="0"/>
            <a:t>customers</a:t>
          </a:r>
          <a:endParaRPr lang="sv-SE" sz="1200" dirty="0"/>
        </a:p>
      </dgm:t>
    </dgm:pt>
    <dgm:pt modelId="{4355FBEA-9372-4D26-9D9F-C432B3073E2C}" type="parTrans" cxnId="{E9401336-7B9B-45D1-B0D2-01F2086F4A15}">
      <dgm:prSet/>
      <dgm:spPr/>
      <dgm:t>
        <a:bodyPr/>
        <a:lstStyle/>
        <a:p>
          <a:endParaRPr lang="sv-SE"/>
        </a:p>
      </dgm:t>
    </dgm:pt>
    <dgm:pt modelId="{75C3EF57-7165-490C-B2CB-96E581CB5BAB}" type="sibTrans" cxnId="{E9401336-7B9B-45D1-B0D2-01F2086F4A15}">
      <dgm:prSet/>
      <dgm:spPr/>
      <dgm:t>
        <a:bodyPr/>
        <a:lstStyle/>
        <a:p>
          <a:endParaRPr lang="sv-SE"/>
        </a:p>
      </dgm:t>
    </dgm:pt>
    <dgm:pt modelId="{D7AAFC07-C70D-4B69-B753-0A640A39C12B}">
      <dgm:prSet phldrT="[Text]"/>
      <dgm:spPr/>
      <dgm:t>
        <a:bodyPr/>
        <a:lstStyle/>
        <a:p>
          <a:r>
            <a:rPr lang="sv-SE" dirty="0" smtClean="0"/>
            <a:t>Courses</a:t>
          </a:r>
          <a:endParaRPr lang="sv-SE" dirty="0"/>
        </a:p>
      </dgm:t>
    </dgm:pt>
    <dgm:pt modelId="{6E49D725-EBCC-497F-87CC-F5B700518E3E}" type="parTrans" cxnId="{3A31C17E-E9DB-4088-A895-B789B6D839EF}">
      <dgm:prSet/>
      <dgm:spPr/>
      <dgm:t>
        <a:bodyPr/>
        <a:lstStyle/>
        <a:p>
          <a:endParaRPr lang="sv-SE"/>
        </a:p>
      </dgm:t>
    </dgm:pt>
    <dgm:pt modelId="{5BF1BFF9-284C-4DF5-8421-D41E60B016FF}" type="sibTrans" cxnId="{3A31C17E-E9DB-4088-A895-B789B6D839EF}">
      <dgm:prSet/>
      <dgm:spPr/>
      <dgm:t>
        <a:bodyPr/>
        <a:lstStyle/>
        <a:p>
          <a:endParaRPr lang="sv-SE"/>
        </a:p>
      </dgm:t>
    </dgm:pt>
    <dgm:pt modelId="{8977A693-CA24-471A-970C-907E48EFCA7C}">
      <dgm:prSet phldrT="[Text]"/>
      <dgm:spPr/>
      <dgm:t>
        <a:bodyPr/>
        <a:lstStyle/>
        <a:p>
          <a:r>
            <a:rPr lang="sv-SE" dirty="0" err="1" smtClean="0"/>
            <a:t>Guidelines</a:t>
          </a:r>
          <a:endParaRPr lang="sv-SE" dirty="0"/>
        </a:p>
      </dgm:t>
    </dgm:pt>
    <dgm:pt modelId="{856DFD31-6FB3-478A-A2F1-195E71BDF204}" type="parTrans" cxnId="{6C67C746-DA59-440A-AB58-CD97FBB334F9}">
      <dgm:prSet/>
      <dgm:spPr/>
      <dgm:t>
        <a:bodyPr/>
        <a:lstStyle/>
        <a:p>
          <a:endParaRPr lang="sv-SE"/>
        </a:p>
      </dgm:t>
    </dgm:pt>
    <dgm:pt modelId="{F25D74F4-D66F-4D20-9851-8CBB22C22244}" type="sibTrans" cxnId="{6C67C746-DA59-440A-AB58-CD97FBB334F9}">
      <dgm:prSet/>
      <dgm:spPr/>
      <dgm:t>
        <a:bodyPr/>
        <a:lstStyle/>
        <a:p>
          <a:endParaRPr lang="sv-SE"/>
        </a:p>
      </dgm:t>
    </dgm:pt>
    <dgm:pt modelId="{17988662-6B0F-4B21-88BE-AD222A1A9FDD}">
      <dgm:prSet phldrT="[Text]" custT="1"/>
      <dgm:spPr/>
      <dgm:t>
        <a:bodyPr/>
        <a:lstStyle/>
        <a:p>
          <a:r>
            <a:rPr lang="sv-SE" sz="800" dirty="0" err="1" smtClean="0"/>
            <a:t>Certification</a:t>
          </a:r>
          <a:endParaRPr lang="sv-SE" sz="800" dirty="0"/>
        </a:p>
      </dgm:t>
    </dgm:pt>
    <dgm:pt modelId="{706F366F-7431-4BE3-9EF5-A03DBDC2046E}" type="parTrans" cxnId="{283F06F8-2497-4663-848E-520FF5A16C63}">
      <dgm:prSet/>
      <dgm:spPr/>
      <dgm:t>
        <a:bodyPr/>
        <a:lstStyle/>
        <a:p>
          <a:endParaRPr lang="sv-SE"/>
        </a:p>
      </dgm:t>
    </dgm:pt>
    <dgm:pt modelId="{9221C83F-4192-463D-9827-1E483162D0A1}" type="sibTrans" cxnId="{283F06F8-2497-4663-848E-520FF5A16C63}">
      <dgm:prSet/>
      <dgm:spPr/>
      <dgm:t>
        <a:bodyPr/>
        <a:lstStyle/>
        <a:p>
          <a:endParaRPr lang="sv-SE"/>
        </a:p>
      </dgm:t>
    </dgm:pt>
    <dgm:pt modelId="{B69D1A05-747C-448E-8BA1-A7B835DF19FB}">
      <dgm:prSet phldrT="[Text]"/>
      <dgm:spPr/>
      <dgm:t>
        <a:bodyPr/>
        <a:lstStyle/>
        <a:p>
          <a:r>
            <a:rPr lang="sv-SE" dirty="0" smtClean="0"/>
            <a:t>CPD</a:t>
          </a:r>
          <a:endParaRPr lang="sv-SE" dirty="0"/>
        </a:p>
      </dgm:t>
    </dgm:pt>
    <dgm:pt modelId="{F551C470-482A-4EA0-9823-300F98072DDA}" type="parTrans" cxnId="{04C48E78-F484-448A-95D3-DA7FAE4617A7}">
      <dgm:prSet/>
      <dgm:spPr/>
      <dgm:t>
        <a:bodyPr/>
        <a:lstStyle/>
        <a:p>
          <a:endParaRPr lang="sv-SE"/>
        </a:p>
      </dgm:t>
    </dgm:pt>
    <dgm:pt modelId="{490DA50A-5FDD-4552-BFC6-C67CCA68C51A}" type="sibTrans" cxnId="{04C48E78-F484-448A-95D3-DA7FAE4617A7}">
      <dgm:prSet/>
      <dgm:spPr/>
      <dgm:t>
        <a:bodyPr/>
        <a:lstStyle/>
        <a:p>
          <a:endParaRPr lang="sv-SE"/>
        </a:p>
      </dgm:t>
    </dgm:pt>
    <dgm:pt modelId="{76FC3BBD-CC2E-4714-A21B-4A6B2D7145B2}" type="pres">
      <dgm:prSet presAssocID="{8DBACE84-629C-4B08-BFAF-4839C23C09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C3732706-C192-47C3-83E1-32D960B2D53E}" type="pres">
      <dgm:prSet presAssocID="{40812812-5974-4F5C-B737-57704265293E}" presName="centerShape" presStyleLbl="node0" presStyleIdx="0" presStyleCnt="1"/>
      <dgm:spPr/>
      <dgm:t>
        <a:bodyPr/>
        <a:lstStyle/>
        <a:p>
          <a:endParaRPr lang="sv-SE"/>
        </a:p>
      </dgm:t>
    </dgm:pt>
    <dgm:pt modelId="{C3FF429D-3776-4D1F-BEDD-0E39C1CD6828}" type="pres">
      <dgm:prSet presAssocID="{D7AAFC07-C70D-4B69-B753-0A640A39C12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5AC183E-575F-447B-BEDA-F71758E86E0A}" type="pres">
      <dgm:prSet presAssocID="{D7AAFC07-C70D-4B69-B753-0A640A39C12B}" presName="dummy" presStyleCnt="0"/>
      <dgm:spPr/>
    </dgm:pt>
    <dgm:pt modelId="{69F4A3A5-FE56-4BD2-840A-7B9862015AA4}" type="pres">
      <dgm:prSet presAssocID="{5BF1BFF9-284C-4DF5-8421-D41E60B016FF}" presName="sibTrans" presStyleLbl="sibTrans2D1" presStyleIdx="0" presStyleCnt="4"/>
      <dgm:spPr/>
      <dgm:t>
        <a:bodyPr/>
        <a:lstStyle/>
        <a:p>
          <a:endParaRPr lang="sv-SE"/>
        </a:p>
      </dgm:t>
    </dgm:pt>
    <dgm:pt modelId="{A6E7415B-C0AB-4672-ABBF-CBFC1C093B4B}" type="pres">
      <dgm:prSet presAssocID="{8977A693-CA24-471A-970C-907E48EFCA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D2196-F168-4B85-8C6F-18FD6B65F49A}" type="pres">
      <dgm:prSet presAssocID="{8977A693-CA24-471A-970C-907E48EFCA7C}" presName="dummy" presStyleCnt="0"/>
      <dgm:spPr/>
    </dgm:pt>
    <dgm:pt modelId="{89164588-AD12-4EAB-AFFA-E7426BF7A770}" type="pres">
      <dgm:prSet presAssocID="{F25D74F4-D66F-4D20-9851-8CBB22C22244}" presName="sibTrans" presStyleLbl="sibTrans2D1" presStyleIdx="1" presStyleCnt="4"/>
      <dgm:spPr/>
      <dgm:t>
        <a:bodyPr/>
        <a:lstStyle/>
        <a:p>
          <a:endParaRPr lang="sv-SE"/>
        </a:p>
      </dgm:t>
    </dgm:pt>
    <dgm:pt modelId="{DC763B72-ED39-4B54-A478-C0A81AB16F6F}" type="pres">
      <dgm:prSet presAssocID="{17988662-6B0F-4B21-88BE-AD222A1A9FDD}" presName="node" presStyleLbl="node1" presStyleIdx="2" presStyleCnt="4" custScaleX="10826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05B6E31-0C80-40CF-9B76-0BF6C148156A}" type="pres">
      <dgm:prSet presAssocID="{17988662-6B0F-4B21-88BE-AD222A1A9FDD}" presName="dummy" presStyleCnt="0"/>
      <dgm:spPr/>
    </dgm:pt>
    <dgm:pt modelId="{7E3F4448-98AB-408F-9118-5434B9B1381C}" type="pres">
      <dgm:prSet presAssocID="{9221C83F-4192-463D-9827-1E483162D0A1}" presName="sibTrans" presStyleLbl="sibTrans2D1" presStyleIdx="2" presStyleCnt="4"/>
      <dgm:spPr/>
      <dgm:t>
        <a:bodyPr/>
        <a:lstStyle/>
        <a:p>
          <a:endParaRPr lang="sv-SE"/>
        </a:p>
      </dgm:t>
    </dgm:pt>
    <dgm:pt modelId="{3DBCF581-B20E-4E22-99E0-A4A97290D324}" type="pres">
      <dgm:prSet presAssocID="{B69D1A05-747C-448E-8BA1-A7B835DF19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B7CF9BD-B603-4E3B-9835-608B0D70E91F}" type="pres">
      <dgm:prSet presAssocID="{B69D1A05-747C-448E-8BA1-A7B835DF19FB}" presName="dummy" presStyleCnt="0"/>
      <dgm:spPr/>
    </dgm:pt>
    <dgm:pt modelId="{FCF8B089-56D1-4CD0-A7F8-ECDAEF87D898}" type="pres">
      <dgm:prSet presAssocID="{490DA50A-5FDD-4552-BFC6-C67CCA68C51A}" presName="sibTrans" presStyleLbl="sibTrans2D1" presStyleIdx="3" presStyleCnt="4"/>
      <dgm:spPr/>
      <dgm:t>
        <a:bodyPr/>
        <a:lstStyle/>
        <a:p>
          <a:endParaRPr lang="sv-SE"/>
        </a:p>
      </dgm:t>
    </dgm:pt>
  </dgm:ptLst>
  <dgm:cxnLst>
    <dgm:cxn modelId="{AA0D1FFE-A91C-4AC6-B58D-F06FD1562E53}" type="presOf" srcId="{40812812-5974-4F5C-B737-57704265293E}" destId="{C3732706-C192-47C3-83E1-32D960B2D53E}" srcOrd="0" destOrd="0" presId="urn:microsoft.com/office/officeart/2005/8/layout/radial6"/>
    <dgm:cxn modelId="{BF4E2AE6-A35D-43D9-8FF3-EA6C775464D0}" type="presOf" srcId="{17988662-6B0F-4B21-88BE-AD222A1A9FDD}" destId="{DC763B72-ED39-4B54-A478-C0A81AB16F6F}" srcOrd="0" destOrd="0" presId="urn:microsoft.com/office/officeart/2005/8/layout/radial6"/>
    <dgm:cxn modelId="{B6088DCF-95BC-45B4-ABA5-2CD8D9FED412}" type="presOf" srcId="{B69D1A05-747C-448E-8BA1-A7B835DF19FB}" destId="{3DBCF581-B20E-4E22-99E0-A4A97290D324}" srcOrd="0" destOrd="0" presId="urn:microsoft.com/office/officeart/2005/8/layout/radial6"/>
    <dgm:cxn modelId="{15BD3811-0274-45DD-A98E-F60623816692}" type="presOf" srcId="{490DA50A-5FDD-4552-BFC6-C67CCA68C51A}" destId="{FCF8B089-56D1-4CD0-A7F8-ECDAEF87D898}" srcOrd="0" destOrd="0" presId="urn:microsoft.com/office/officeart/2005/8/layout/radial6"/>
    <dgm:cxn modelId="{887220F3-1744-4510-A4CF-30CEC094F575}" type="presOf" srcId="{8977A693-CA24-471A-970C-907E48EFCA7C}" destId="{A6E7415B-C0AB-4672-ABBF-CBFC1C093B4B}" srcOrd="0" destOrd="0" presId="urn:microsoft.com/office/officeart/2005/8/layout/radial6"/>
    <dgm:cxn modelId="{89111D77-15BE-4CA6-A2AD-6EC4F32B81C4}" type="presOf" srcId="{D7AAFC07-C70D-4B69-B753-0A640A39C12B}" destId="{C3FF429D-3776-4D1F-BEDD-0E39C1CD6828}" srcOrd="0" destOrd="0" presId="urn:microsoft.com/office/officeart/2005/8/layout/radial6"/>
    <dgm:cxn modelId="{02A4E261-1649-45B8-9CA9-C0A8E12E9D60}" type="presOf" srcId="{8DBACE84-629C-4B08-BFAF-4839C23C09EB}" destId="{76FC3BBD-CC2E-4714-A21B-4A6B2D7145B2}" srcOrd="0" destOrd="0" presId="urn:microsoft.com/office/officeart/2005/8/layout/radial6"/>
    <dgm:cxn modelId="{239A2AA3-E221-4961-88FF-757B3952CF89}" type="presOf" srcId="{5BF1BFF9-284C-4DF5-8421-D41E60B016FF}" destId="{69F4A3A5-FE56-4BD2-840A-7B9862015AA4}" srcOrd="0" destOrd="0" presId="urn:microsoft.com/office/officeart/2005/8/layout/radial6"/>
    <dgm:cxn modelId="{04C48E78-F484-448A-95D3-DA7FAE4617A7}" srcId="{40812812-5974-4F5C-B737-57704265293E}" destId="{B69D1A05-747C-448E-8BA1-A7B835DF19FB}" srcOrd="3" destOrd="0" parTransId="{F551C470-482A-4EA0-9823-300F98072DDA}" sibTransId="{490DA50A-5FDD-4552-BFC6-C67CCA68C51A}"/>
    <dgm:cxn modelId="{1B0E5D4A-B1CC-4574-A243-E8FE506089BC}" type="presOf" srcId="{F25D74F4-D66F-4D20-9851-8CBB22C22244}" destId="{89164588-AD12-4EAB-AFFA-E7426BF7A770}" srcOrd="0" destOrd="0" presId="urn:microsoft.com/office/officeart/2005/8/layout/radial6"/>
    <dgm:cxn modelId="{3A31C17E-E9DB-4088-A895-B789B6D839EF}" srcId="{40812812-5974-4F5C-B737-57704265293E}" destId="{D7AAFC07-C70D-4B69-B753-0A640A39C12B}" srcOrd="0" destOrd="0" parTransId="{6E49D725-EBCC-497F-87CC-F5B700518E3E}" sibTransId="{5BF1BFF9-284C-4DF5-8421-D41E60B016FF}"/>
    <dgm:cxn modelId="{6C67C746-DA59-440A-AB58-CD97FBB334F9}" srcId="{40812812-5974-4F5C-B737-57704265293E}" destId="{8977A693-CA24-471A-970C-907E48EFCA7C}" srcOrd="1" destOrd="0" parTransId="{856DFD31-6FB3-478A-A2F1-195E71BDF204}" sibTransId="{F25D74F4-D66F-4D20-9851-8CBB22C22244}"/>
    <dgm:cxn modelId="{283F06F8-2497-4663-848E-520FF5A16C63}" srcId="{40812812-5974-4F5C-B737-57704265293E}" destId="{17988662-6B0F-4B21-88BE-AD222A1A9FDD}" srcOrd="2" destOrd="0" parTransId="{706F366F-7431-4BE3-9EF5-A03DBDC2046E}" sibTransId="{9221C83F-4192-463D-9827-1E483162D0A1}"/>
    <dgm:cxn modelId="{4C9E9941-0360-4799-B712-59A572687354}" type="presOf" srcId="{9221C83F-4192-463D-9827-1E483162D0A1}" destId="{7E3F4448-98AB-408F-9118-5434B9B1381C}" srcOrd="0" destOrd="0" presId="urn:microsoft.com/office/officeart/2005/8/layout/radial6"/>
    <dgm:cxn modelId="{E9401336-7B9B-45D1-B0D2-01F2086F4A15}" srcId="{8DBACE84-629C-4B08-BFAF-4839C23C09EB}" destId="{40812812-5974-4F5C-B737-57704265293E}" srcOrd="0" destOrd="0" parTransId="{4355FBEA-9372-4D26-9D9F-C432B3073E2C}" sibTransId="{75C3EF57-7165-490C-B2CB-96E581CB5BAB}"/>
    <dgm:cxn modelId="{E0622B5C-399B-4DC2-98A5-4BDD3ED3A0AE}" type="presParOf" srcId="{76FC3BBD-CC2E-4714-A21B-4A6B2D7145B2}" destId="{C3732706-C192-47C3-83E1-32D960B2D53E}" srcOrd="0" destOrd="0" presId="urn:microsoft.com/office/officeart/2005/8/layout/radial6"/>
    <dgm:cxn modelId="{CEBD26B2-2F49-4899-AD18-D8D7CE10A96C}" type="presParOf" srcId="{76FC3BBD-CC2E-4714-A21B-4A6B2D7145B2}" destId="{C3FF429D-3776-4D1F-BEDD-0E39C1CD6828}" srcOrd="1" destOrd="0" presId="urn:microsoft.com/office/officeart/2005/8/layout/radial6"/>
    <dgm:cxn modelId="{ED47EAA6-1A44-42F1-BBE5-24B2FD526922}" type="presParOf" srcId="{76FC3BBD-CC2E-4714-A21B-4A6B2D7145B2}" destId="{E5AC183E-575F-447B-BEDA-F71758E86E0A}" srcOrd="2" destOrd="0" presId="urn:microsoft.com/office/officeart/2005/8/layout/radial6"/>
    <dgm:cxn modelId="{DFF9FFFC-FF41-4E47-ADE3-D95D36968A77}" type="presParOf" srcId="{76FC3BBD-CC2E-4714-A21B-4A6B2D7145B2}" destId="{69F4A3A5-FE56-4BD2-840A-7B9862015AA4}" srcOrd="3" destOrd="0" presId="urn:microsoft.com/office/officeart/2005/8/layout/radial6"/>
    <dgm:cxn modelId="{6FFD1CE3-0773-4BB3-B7ED-941D0078E9B6}" type="presParOf" srcId="{76FC3BBD-CC2E-4714-A21B-4A6B2D7145B2}" destId="{A6E7415B-C0AB-4672-ABBF-CBFC1C093B4B}" srcOrd="4" destOrd="0" presId="urn:microsoft.com/office/officeart/2005/8/layout/radial6"/>
    <dgm:cxn modelId="{6836AE94-3935-4168-B974-D82869CD0E55}" type="presParOf" srcId="{76FC3BBD-CC2E-4714-A21B-4A6B2D7145B2}" destId="{6BFD2196-F168-4B85-8C6F-18FD6B65F49A}" srcOrd="5" destOrd="0" presId="urn:microsoft.com/office/officeart/2005/8/layout/radial6"/>
    <dgm:cxn modelId="{1CF7388C-A356-4CC7-85D7-FFC6C454702F}" type="presParOf" srcId="{76FC3BBD-CC2E-4714-A21B-4A6B2D7145B2}" destId="{89164588-AD12-4EAB-AFFA-E7426BF7A770}" srcOrd="6" destOrd="0" presId="urn:microsoft.com/office/officeart/2005/8/layout/radial6"/>
    <dgm:cxn modelId="{A031B2C1-FA7F-45B8-B0F6-641782810581}" type="presParOf" srcId="{76FC3BBD-CC2E-4714-A21B-4A6B2D7145B2}" destId="{DC763B72-ED39-4B54-A478-C0A81AB16F6F}" srcOrd="7" destOrd="0" presId="urn:microsoft.com/office/officeart/2005/8/layout/radial6"/>
    <dgm:cxn modelId="{F94281A2-8BFC-425F-A65B-AD30A0B1BA1B}" type="presParOf" srcId="{76FC3BBD-CC2E-4714-A21B-4A6B2D7145B2}" destId="{205B6E31-0C80-40CF-9B76-0BF6C148156A}" srcOrd="8" destOrd="0" presId="urn:microsoft.com/office/officeart/2005/8/layout/radial6"/>
    <dgm:cxn modelId="{C7C5E459-CA30-4BB0-9F96-680151E4F2BF}" type="presParOf" srcId="{76FC3BBD-CC2E-4714-A21B-4A6B2D7145B2}" destId="{7E3F4448-98AB-408F-9118-5434B9B1381C}" srcOrd="9" destOrd="0" presId="urn:microsoft.com/office/officeart/2005/8/layout/radial6"/>
    <dgm:cxn modelId="{7DDB6354-F42D-4518-BD8C-74AEE318C5B9}" type="presParOf" srcId="{76FC3BBD-CC2E-4714-A21B-4A6B2D7145B2}" destId="{3DBCF581-B20E-4E22-99E0-A4A97290D324}" srcOrd="10" destOrd="0" presId="urn:microsoft.com/office/officeart/2005/8/layout/radial6"/>
    <dgm:cxn modelId="{18D99E0D-4162-4117-ADFC-F7F73CB92863}" type="presParOf" srcId="{76FC3BBD-CC2E-4714-A21B-4A6B2D7145B2}" destId="{CB7CF9BD-B603-4E3B-9835-608B0D70E91F}" srcOrd="11" destOrd="0" presId="urn:microsoft.com/office/officeart/2005/8/layout/radial6"/>
    <dgm:cxn modelId="{4FEF24CA-02ED-4E54-A2AE-9D9D856ADF6A}" type="presParOf" srcId="{76FC3BBD-CC2E-4714-A21B-4A6B2D7145B2}" destId="{FCF8B089-56D1-4CD0-A7F8-ECDAEF87D89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A82B7-49D4-4D4B-891B-24518A5AF1AF}">
      <dsp:nvSpPr>
        <dsp:cNvPr id="0" name=""/>
        <dsp:cNvSpPr/>
      </dsp:nvSpPr>
      <dsp:spPr>
        <a:xfrm>
          <a:off x="870653" y="406"/>
          <a:ext cx="778973" cy="389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/>
            <a:t>Guideline</a:t>
          </a:r>
        </a:p>
      </dsp:txBody>
      <dsp:txXfrm>
        <a:off x="882061" y="11814"/>
        <a:ext cx="756157" cy="366670"/>
      </dsp:txXfrm>
    </dsp:sp>
    <dsp:sp modelId="{A8C6C555-A91B-4E90-9EBE-82D3971424C6}">
      <dsp:nvSpPr>
        <dsp:cNvPr id="0" name=""/>
        <dsp:cNvSpPr/>
      </dsp:nvSpPr>
      <dsp:spPr>
        <a:xfrm rot="3600000">
          <a:off x="1378800" y="683927"/>
          <a:ext cx="405775" cy="136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600" kern="1200"/>
        </a:p>
      </dsp:txBody>
      <dsp:txXfrm>
        <a:off x="1419696" y="711191"/>
        <a:ext cx="323983" cy="81792"/>
      </dsp:txXfrm>
    </dsp:sp>
    <dsp:sp modelId="{613BFB2A-84BE-498F-B175-FB2A5CF6E255}">
      <dsp:nvSpPr>
        <dsp:cNvPr id="0" name=""/>
        <dsp:cNvSpPr/>
      </dsp:nvSpPr>
      <dsp:spPr>
        <a:xfrm>
          <a:off x="1513749" y="1114282"/>
          <a:ext cx="778973" cy="389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 err="1"/>
            <a:t>Certification</a:t>
          </a:r>
          <a:endParaRPr lang="de-CH" sz="1000" kern="1200" dirty="0"/>
        </a:p>
      </dsp:txBody>
      <dsp:txXfrm>
        <a:off x="1525157" y="1125690"/>
        <a:ext cx="756157" cy="366670"/>
      </dsp:txXfrm>
    </dsp:sp>
    <dsp:sp modelId="{1202EC5F-7097-4C92-8496-81E9DA70544D}">
      <dsp:nvSpPr>
        <dsp:cNvPr id="0" name=""/>
        <dsp:cNvSpPr/>
      </dsp:nvSpPr>
      <dsp:spPr>
        <a:xfrm rot="10800000">
          <a:off x="1057252" y="1240865"/>
          <a:ext cx="405775" cy="136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600" kern="1200"/>
        </a:p>
      </dsp:txBody>
      <dsp:txXfrm rot="10800000">
        <a:off x="1098148" y="1268129"/>
        <a:ext cx="323983" cy="81792"/>
      </dsp:txXfrm>
    </dsp:sp>
    <dsp:sp modelId="{3D00E7B7-1AA6-4A81-8F67-2B22A0D538AC}">
      <dsp:nvSpPr>
        <dsp:cNvPr id="0" name=""/>
        <dsp:cNvSpPr/>
      </dsp:nvSpPr>
      <dsp:spPr>
        <a:xfrm>
          <a:off x="227556" y="1114282"/>
          <a:ext cx="778973" cy="389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/>
            <a:t>Training</a:t>
          </a:r>
        </a:p>
      </dsp:txBody>
      <dsp:txXfrm>
        <a:off x="238964" y="1125690"/>
        <a:ext cx="756157" cy="366670"/>
      </dsp:txXfrm>
    </dsp:sp>
    <dsp:sp modelId="{731FAB04-9AF0-4BE7-BAC2-08EB4E2D5F80}">
      <dsp:nvSpPr>
        <dsp:cNvPr id="0" name=""/>
        <dsp:cNvSpPr/>
      </dsp:nvSpPr>
      <dsp:spPr>
        <a:xfrm rot="18000000">
          <a:off x="735703" y="683927"/>
          <a:ext cx="405775" cy="136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600" kern="1200"/>
        </a:p>
      </dsp:txBody>
      <dsp:txXfrm>
        <a:off x="776599" y="711191"/>
        <a:ext cx="323983" cy="81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A82B7-49D4-4D4B-891B-24518A5AF1AF}">
      <dsp:nvSpPr>
        <dsp:cNvPr id="0" name=""/>
        <dsp:cNvSpPr/>
      </dsp:nvSpPr>
      <dsp:spPr>
        <a:xfrm>
          <a:off x="870653" y="406"/>
          <a:ext cx="778973" cy="389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/>
            <a:t>Guideline</a:t>
          </a:r>
        </a:p>
      </dsp:txBody>
      <dsp:txXfrm>
        <a:off x="882061" y="11814"/>
        <a:ext cx="756157" cy="366670"/>
      </dsp:txXfrm>
    </dsp:sp>
    <dsp:sp modelId="{A8C6C555-A91B-4E90-9EBE-82D3971424C6}">
      <dsp:nvSpPr>
        <dsp:cNvPr id="0" name=""/>
        <dsp:cNvSpPr/>
      </dsp:nvSpPr>
      <dsp:spPr>
        <a:xfrm rot="3600000">
          <a:off x="1378800" y="683927"/>
          <a:ext cx="405775" cy="136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600" kern="1200"/>
        </a:p>
      </dsp:txBody>
      <dsp:txXfrm>
        <a:off x="1419696" y="711191"/>
        <a:ext cx="323983" cy="81792"/>
      </dsp:txXfrm>
    </dsp:sp>
    <dsp:sp modelId="{613BFB2A-84BE-498F-B175-FB2A5CF6E255}">
      <dsp:nvSpPr>
        <dsp:cNvPr id="0" name=""/>
        <dsp:cNvSpPr/>
      </dsp:nvSpPr>
      <dsp:spPr>
        <a:xfrm>
          <a:off x="1513749" y="1114282"/>
          <a:ext cx="778973" cy="389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/>
            <a:t>Certification</a:t>
          </a:r>
        </a:p>
      </dsp:txBody>
      <dsp:txXfrm>
        <a:off x="1525157" y="1125690"/>
        <a:ext cx="756157" cy="366670"/>
      </dsp:txXfrm>
    </dsp:sp>
    <dsp:sp modelId="{1202EC5F-7097-4C92-8496-81E9DA70544D}">
      <dsp:nvSpPr>
        <dsp:cNvPr id="0" name=""/>
        <dsp:cNvSpPr/>
      </dsp:nvSpPr>
      <dsp:spPr>
        <a:xfrm rot="10800000">
          <a:off x="1057252" y="1240865"/>
          <a:ext cx="405775" cy="136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600" kern="1200"/>
        </a:p>
      </dsp:txBody>
      <dsp:txXfrm rot="10800000">
        <a:off x="1098148" y="1268129"/>
        <a:ext cx="323983" cy="81792"/>
      </dsp:txXfrm>
    </dsp:sp>
    <dsp:sp modelId="{3D00E7B7-1AA6-4A81-8F67-2B22A0D538AC}">
      <dsp:nvSpPr>
        <dsp:cNvPr id="0" name=""/>
        <dsp:cNvSpPr/>
      </dsp:nvSpPr>
      <dsp:spPr>
        <a:xfrm>
          <a:off x="227556" y="1114282"/>
          <a:ext cx="778973" cy="389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/>
            <a:t>Training</a:t>
          </a:r>
        </a:p>
      </dsp:txBody>
      <dsp:txXfrm>
        <a:off x="238964" y="1125690"/>
        <a:ext cx="756157" cy="366670"/>
      </dsp:txXfrm>
    </dsp:sp>
    <dsp:sp modelId="{731FAB04-9AF0-4BE7-BAC2-08EB4E2D5F80}">
      <dsp:nvSpPr>
        <dsp:cNvPr id="0" name=""/>
        <dsp:cNvSpPr/>
      </dsp:nvSpPr>
      <dsp:spPr>
        <a:xfrm rot="18000000">
          <a:off x="735703" y="683927"/>
          <a:ext cx="405775" cy="136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600" kern="1200"/>
        </a:p>
      </dsp:txBody>
      <dsp:txXfrm>
        <a:off x="776599" y="711191"/>
        <a:ext cx="323983" cy="81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8B089-56D1-4CD0-A7F8-ECDAEF87D898}">
      <dsp:nvSpPr>
        <dsp:cNvPr id="0" name=""/>
        <dsp:cNvSpPr/>
      </dsp:nvSpPr>
      <dsp:spPr>
        <a:xfrm>
          <a:off x="340857" y="376861"/>
          <a:ext cx="2270613" cy="227061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F4448-98AB-408F-9118-5434B9B1381C}">
      <dsp:nvSpPr>
        <dsp:cNvPr id="0" name=""/>
        <dsp:cNvSpPr/>
      </dsp:nvSpPr>
      <dsp:spPr>
        <a:xfrm>
          <a:off x="340857" y="376861"/>
          <a:ext cx="2270613" cy="227061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64588-AD12-4EAB-AFFA-E7426BF7A770}">
      <dsp:nvSpPr>
        <dsp:cNvPr id="0" name=""/>
        <dsp:cNvSpPr/>
      </dsp:nvSpPr>
      <dsp:spPr>
        <a:xfrm>
          <a:off x="340857" y="376861"/>
          <a:ext cx="2270613" cy="2270613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4A3A5-FE56-4BD2-840A-7B9862015AA4}">
      <dsp:nvSpPr>
        <dsp:cNvPr id="0" name=""/>
        <dsp:cNvSpPr/>
      </dsp:nvSpPr>
      <dsp:spPr>
        <a:xfrm>
          <a:off x="340857" y="376861"/>
          <a:ext cx="2270613" cy="2270613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32706-C192-47C3-83E1-32D960B2D53E}">
      <dsp:nvSpPr>
        <dsp:cNvPr id="0" name=""/>
        <dsp:cNvSpPr/>
      </dsp:nvSpPr>
      <dsp:spPr>
        <a:xfrm>
          <a:off x="953596" y="989600"/>
          <a:ext cx="1045135" cy="1045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CFPA-E </a:t>
          </a:r>
          <a:r>
            <a:rPr lang="sv-SE" sz="1200" kern="1200" dirty="0" err="1" smtClean="0"/>
            <a:t>members</a:t>
          </a:r>
          <a:r>
            <a:rPr lang="sv-SE" sz="1200" kern="1200" dirty="0" smtClean="0"/>
            <a:t>’ </a:t>
          </a:r>
          <a:r>
            <a:rPr lang="sv-SE" sz="1200" kern="1200" dirty="0" err="1" smtClean="0"/>
            <a:t>customers</a:t>
          </a:r>
          <a:endParaRPr lang="sv-SE" sz="1200" kern="1200" dirty="0"/>
        </a:p>
      </dsp:txBody>
      <dsp:txXfrm>
        <a:off x="1106652" y="1142656"/>
        <a:ext cx="739023" cy="739023"/>
      </dsp:txXfrm>
    </dsp:sp>
    <dsp:sp modelId="{C3FF429D-3776-4D1F-BEDD-0E39C1CD6828}">
      <dsp:nvSpPr>
        <dsp:cNvPr id="0" name=""/>
        <dsp:cNvSpPr/>
      </dsp:nvSpPr>
      <dsp:spPr>
        <a:xfrm>
          <a:off x="1110366" y="37400"/>
          <a:ext cx="731594" cy="73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Courses</a:t>
          </a:r>
          <a:endParaRPr lang="sv-SE" sz="800" kern="1200" dirty="0"/>
        </a:p>
      </dsp:txBody>
      <dsp:txXfrm>
        <a:off x="1217505" y="144539"/>
        <a:ext cx="517316" cy="517316"/>
      </dsp:txXfrm>
    </dsp:sp>
    <dsp:sp modelId="{A6E7415B-C0AB-4672-ABBF-CBFC1C093B4B}">
      <dsp:nvSpPr>
        <dsp:cNvPr id="0" name=""/>
        <dsp:cNvSpPr/>
      </dsp:nvSpPr>
      <dsp:spPr>
        <a:xfrm>
          <a:off x="2219336" y="1146370"/>
          <a:ext cx="731594" cy="73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err="1" smtClean="0"/>
            <a:t>Guidelines</a:t>
          </a:r>
          <a:endParaRPr lang="sv-SE" sz="800" kern="1200" dirty="0"/>
        </a:p>
      </dsp:txBody>
      <dsp:txXfrm>
        <a:off x="2326475" y="1253509"/>
        <a:ext cx="517316" cy="517316"/>
      </dsp:txXfrm>
    </dsp:sp>
    <dsp:sp modelId="{DC763B72-ED39-4B54-A478-C0A81AB16F6F}">
      <dsp:nvSpPr>
        <dsp:cNvPr id="0" name=""/>
        <dsp:cNvSpPr/>
      </dsp:nvSpPr>
      <dsp:spPr>
        <a:xfrm>
          <a:off x="1080118" y="2255340"/>
          <a:ext cx="792090" cy="73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err="1" smtClean="0"/>
            <a:t>Certification</a:t>
          </a:r>
          <a:endParaRPr lang="sv-SE" sz="800" kern="1200" dirty="0"/>
        </a:p>
      </dsp:txBody>
      <dsp:txXfrm>
        <a:off x="1196117" y="2362479"/>
        <a:ext cx="560092" cy="517316"/>
      </dsp:txXfrm>
    </dsp:sp>
    <dsp:sp modelId="{3DBCF581-B20E-4E22-99E0-A4A97290D324}">
      <dsp:nvSpPr>
        <dsp:cNvPr id="0" name=""/>
        <dsp:cNvSpPr/>
      </dsp:nvSpPr>
      <dsp:spPr>
        <a:xfrm>
          <a:off x="1396" y="1146370"/>
          <a:ext cx="731594" cy="73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CPD</a:t>
          </a:r>
          <a:endParaRPr lang="sv-SE" sz="800" kern="1200" dirty="0"/>
        </a:p>
      </dsp:txBody>
      <dsp:txXfrm>
        <a:off x="108535" y="1253509"/>
        <a:ext cx="517316" cy="517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94743"/>
            <a:ext cx="66627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9" tIns="45380" rIns="90759" bIns="4538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66627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9" tIns="45380" rIns="90759" bIns="45380" numCol="1" anchor="b" anchorCtr="0" compatLnSpc="1">
            <a:prstTxWarp prst="textNoShape">
              <a:avLst/>
            </a:prstTxWarp>
          </a:bodyPr>
          <a:lstStyle>
            <a:lvl1pPr>
              <a:tabLst>
                <a:tab pos="5607879" algn="r"/>
                <a:tab pos="6411481" algn="r"/>
              </a:tabLst>
              <a:defRPr sz="800" b="0" smtClean="0"/>
            </a:lvl1pPr>
          </a:lstStyle>
          <a:p>
            <a:pPr>
              <a:defRPr/>
            </a:pPr>
            <a:r>
              <a:rPr lang="de-DE" b="1"/>
              <a:t>	</a:t>
            </a:r>
          </a:p>
          <a:p>
            <a:pPr>
              <a:defRPr/>
            </a:pPr>
            <a:r>
              <a:rPr lang="de-DE" sz="900" b="1"/>
              <a:t>	 </a:t>
            </a:r>
            <a:endParaRPr lang="de-DE"/>
          </a:p>
          <a:p>
            <a:pPr>
              <a:defRPr/>
            </a:pPr>
            <a:r>
              <a:rPr lang="de-DE" sz="900"/>
              <a:t>	</a:t>
            </a:r>
            <a:fld id="{7875C3D3-A323-4421-913C-355B9BEFC778}" type="datetime1">
              <a:rPr lang="de-DE" sz="600"/>
              <a:pPr>
                <a:defRPr/>
              </a:pPr>
              <a:t>24.08.2017</a:t>
            </a:fld>
            <a:r>
              <a:rPr lang="de-DE"/>
              <a:t> 	</a:t>
            </a:r>
            <a:fld id="{14B99711-89B0-414B-90CC-ADA32A59A048}" type="slidenum">
              <a:rPr lang="de-DE" sz="1000"/>
              <a:pPr>
                <a:defRPr/>
              </a:pPr>
              <a:t>‹#›</a:t>
            </a:fld>
            <a:endParaRPr lang="de-CH" sz="1000"/>
          </a:p>
        </p:txBody>
      </p:sp>
    </p:spTree>
    <p:extLst>
      <p:ext uri="{BB962C8B-B14F-4D97-AF65-F5344CB8AC3E}">
        <p14:creationId xmlns:p14="http://schemas.microsoft.com/office/powerpoint/2010/main" val="613902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8718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9" tIns="45380" rIns="90759" bIns="45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011" y="0"/>
            <a:ext cx="288718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9" tIns="45380" rIns="90759" bIns="45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7444E4E0-C1C9-43D2-8834-573035AF2A3D}" type="datetime1">
              <a:rPr lang="de-CH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15154"/>
            <a:ext cx="533019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9" tIns="45380" rIns="90759" bIns="45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3"/>
            <a:ext cx="288718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9" tIns="45380" rIns="90759" bIns="45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011" y="9428583"/>
            <a:ext cx="288718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9" tIns="45380" rIns="90759" bIns="45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FA58FBBE-1CDC-4331-B934-2BCDD85879E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3555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37422" indent="-2836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4496" indent="-2268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88295" indent="-2268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2093" indent="-2268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2E979C-B775-487E-ADF0-83A9F686EBA6}" type="datetime1">
              <a:rPr lang="de-CH" sz="1100"/>
              <a:pPr/>
              <a:t>24.08.2017</a:t>
            </a:fld>
            <a:endParaRPr lang="de-CH" sz="1100"/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37422" indent="-2836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4496" indent="-2268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88295" indent="-2268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2093" indent="-2268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803F6F-A066-4A67-84AB-079FC8C1A622}" type="slidenum">
              <a:rPr lang="de-CH" sz="1100"/>
              <a:pPr/>
              <a:t>1</a:t>
            </a:fld>
            <a:endParaRPr lang="de-CH" sz="11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9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4574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439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797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6915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797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797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662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797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5900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79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84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79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988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79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058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79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109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44E4E0-C1C9-43D2-8834-573035AF2A3D}" type="datetime1">
              <a:rPr lang="de-CH" smtClean="0"/>
              <a:pPr>
                <a:defRPr/>
              </a:pPr>
              <a:t>24.08.2017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8FBBE-1CDC-4331-B934-2BCDD85879EE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79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5867400" y="6381750"/>
            <a:ext cx="28971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pPr algn="r"/>
            <a:endParaRPr lang="de-DE" sz="700"/>
          </a:p>
          <a:p>
            <a:pPr algn="r"/>
            <a:r>
              <a:rPr lang="de-DE" sz="700"/>
              <a:t>© CFPA-E</a:t>
            </a:r>
            <a:endParaRPr lang="en-GB" sz="70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1188" y="4149725"/>
            <a:ext cx="8208962" cy="1470025"/>
          </a:xfrm>
        </p:spPr>
        <p:txBody>
          <a:bodyPr/>
          <a:lstStyle>
            <a:lvl1pPr algn="ctr">
              <a:defRPr sz="5400" b="1">
                <a:solidFill>
                  <a:srgbClr val="006AB2"/>
                </a:solidFill>
              </a:defRPr>
            </a:lvl1pPr>
          </a:lstStyle>
          <a:p>
            <a:pPr lvl="0"/>
            <a:r>
              <a:rPr lang="de-CH" noProof="0" dirty="0"/>
              <a:t>Place Year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27356"/>
            <a:ext cx="8341482" cy="123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944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 </a:t>
            </a:r>
            <a:fld id="{2C72C679-0F36-4CF8-AEDF-5028F69A69C9}" type="slidenum">
              <a:rPr lang="de-DE">
                <a:solidFill>
                  <a:schemeClr val="hlink"/>
                </a:solidFill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553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8800" y="1171575"/>
            <a:ext cx="1930400" cy="50657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16013" y="1171575"/>
            <a:ext cx="5640387" cy="50657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 </a:t>
            </a:r>
            <a:fld id="{33E67352-366B-4CB4-90C4-7F3266536F53}" type="slidenum">
              <a:rPr lang="de-DE">
                <a:solidFill>
                  <a:schemeClr val="hlink"/>
                </a:solidFill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936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116013" y="1171575"/>
            <a:ext cx="7699375" cy="10572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116013" y="2205038"/>
            <a:ext cx="3784600" cy="19399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53013" y="2205038"/>
            <a:ext cx="3786187" cy="19399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116013" y="4297363"/>
            <a:ext cx="3784600" cy="19399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53013" y="4297363"/>
            <a:ext cx="3786187" cy="19399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 </a:t>
            </a:r>
            <a:fld id="{D7DF8258-CF4D-43D9-A51E-2CDB27952CBF}" type="slidenum">
              <a:rPr lang="de-DE">
                <a:solidFill>
                  <a:schemeClr val="hlink"/>
                </a:solidFill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416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116013" y="1171575"/>
            <a:ext cx="7723187" cy="50657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 </a:t>
            </a:r>
            <a:fld id="{D636078A-DE99-49C8-A636-3AD95FFD82E3}" type="slidenum">
              <a:rPr lang="de-DE">
                <a:solidFill>
                  <a:schemeClr val="hlink"/>
                </a:solidFill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672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 </a:t>
            </a:r>
            <a:fld id="{60295727-C04F-4955-97DE-90D41AA1DB27}" type="slidenum">
              <a:rPr lang="de-DE">
                <a:solidFill>
                  <a:schemeClr val="hlink"/>
                </a:solidFill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066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 </a:t>
            </a:r>
            <a:fld id="{B8CFEB28-DAB8-4203-96DF-1B77A5252F2E}" type="slidenum">
              <a:rPr lang="de-DE">
                <a:solidFill>
                  <a:schemeClr val="hlink"/>
                </a:solidFill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438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16013" y="2205038"/>
            <a:ext cx="3784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53013" y="2205038"/>
            <a:ext cx="37861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 </a:t>
            </a:r>
            <a:fld id="{2FB7BE90-90CD-4F17-9377-FB15124F4E56}" type="slidenum">
              <a:rPr lang="de-DE">
                <a:solidFill>
                  <a:schemeClr val="hlink"/>
                </a:solidFill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631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 </a:t>
            </a:r>
            <a:fld id="{C809B693-617A-4E77-AFA4-E351DF943EB0}" type="slidenum">
              <a:rPr lang="de-DE">
                <a:solidFill>
                  <a:schemeClr val="hlink"/>
                </a:solidFill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803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 </a:t>
            </a:r>
            <a:fld id="{0BF47415-BDDB-4D8E-9E9F-BAA06CCA869D}" type="slidenum">
              <a:rPr lang="de-DE">
                <a:solidFill>
                  <a:schemeClr val="hlink"/>
                </a:solidFill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305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 </a:t>
            </a:r>
            <a:fld id="{179C7E0B-8B39-4F39-B804-601A472EA084}" type="slidenum">
              <a:rPr lang="de-DE">
                <a:solidFill>
                  <a:schemeClr val="hlink"/>
                </a:solidFill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487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 </a:t>
            </a:r>
            <a:fld id="{88548233-2A4D-4E8F-99EF-6C70AF505BBE}" type="slidenum">
              <a:rPr lang="de-DE">
                <a:solidFill>
                  <a:schemeClr val="hlink"/>
                </a:solidFill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581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 </a:t>
            </a:r>
            <a:fld id="{8944A263-9C90-49FC-9F23-40143B2B2E01}" type="slidenum">
              <a:rPr lang="de-DE">
                <a:solidFill>
                  <a:schemeClr val="hlink"/>
                </a:solidFill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19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488"/>
            <a:ext cx="9144000" cy="5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07" y="1268760"/>
            <a:ext cx="777178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607" y="2205038"/>
            <a:ext cx="7795593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363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700" smtClean="0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DE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280988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rgbClr val="CC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</a:t>
            </a:r>
            <a:fld id="{F89726CF-F467-4EB1-9A4B-C3849EE98B43}" type="slidenum">
              <a:rPr lang="de-DE">
                <a:solidFill>
                  <a:schemeClr val="hlink"/>
                </a:solidFill>
                <a:cs typeface="+mn-cs"/>
              </a:rPr>
              <a:pPr>
                <a:defRPr/>
              </a:pPr>
              <a:t>‹#›</a:t>
            </a:fld>
            <a:endParaRPr lang="de-DE">
              <a:solidFill>
                <a:schemeClr val="hlink"/>
              </a:solidFill>
              <a:cs typeface="+mn-cs"/>
            </a:endParaRPr>
          </a:p>
        </p:txBody>
      </p:sp>
      <p:sp>
        <p:nvSpPr>
          <p:cNvPr id="2057" name="Rectangle 24"/>
          <p:cNvSpPr>
            <a:spLocks noChangeArrowheads="1"/>
          </p:cNvSpPr>
          <p:nvPr/>
        </p:nvSpPr>
        <p:spPr bwMode="auto">
          <a:xfrm>
            <a:off x="5867400" y="6381750"/>
            <a:ext cx="28971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pPr algn="r"/>
            <a:endParaRPr lang="de-DE" sz="700"/>
          </a:p>
          <a:p>
            <a:pPr algn="r"/>
            <a:r>
              <a:rPr lang="de-DE" sz="700"/>
              <a:t>© CFPA-E</a:t>
            </a:r>
            <a:endParaRPr lang="en-GB" sz="70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46364"/>
            <a:ext cx="4464497" cy="662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60363" indent="-360363" algn="l" defTabSz="814388" rtl="0" eaLnBrk="0" fontAlgn="base" hangingPunct="0">
        <a:lnSpc>
          <a:spcPts val="2700"/>
        </a:lnSpc>
        <a:spcBef>
          <a:spcPct val="0"/>
        </a:spcBef>
        <a:spcAft>
          <a:spcPct val="0"/>
        </a:spcAft>
        <a:buClr>
          <a:srgbClr val="0066CC"/>
        </a:buClr>
        <a:buFont typeface="Arial" charset="0"/>
        <a:buChar char="■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90000"/>
        <a:buFont typeface="Times" pitchFamily="18" charset="0"/>
        <a:buChar char="■"/>
        <a:defRPr sz="2200" i="1"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lr>
          <a:srgbClr val="006AB2"/>
        </a:buClr>
        <a:buSzPct val="90000"/>
        <a:buFont typeface="Arial" pitchFamily="34" charset="0"/>
        <a:buChar char="■"/>
        <a:defRPr sz="2000" baseline="0">
          <a:solidFill>
            <a:srgbClr val="000000"/>
          </a:solidFill>
          <a:latin typeface="+mn-lt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lr>
          <a:srgbClr val="006AB2"/>
        </a:buClr>
        <a:buSzPct val="90000"/>
        <a:buFont typeface="Times" pitchFamily="18" charset="0"/>
        <a:buChar char="■"/>
        <a:defRPr sz="1800" baseline="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lr>
          <a:srgbClr val="006AB2"/>
        </a:buClr>
        <a:buSzPct val="90000"/>
        <a:buFont typeface="Times" pitchFamily="18" charset="0"/>
        <a:buChar char="■"/>
        <a:defRPr sz="1600" baseline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2708920"/>
            <a:ext cx="8208962" cy="2016224"/>
          </a:xfrm>
        </p:spPr>
        <p:txBody>
          <a:bodyPr/>
          <a:lstStyle/>
          <a:p>
            <a:r>
              <a:rPr lang="sv-SE" altLang="da-DK" sz="3600" dirty="0" err="1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</a:t>
            </a:r>
            <a:r>
              <a:rPr lang="sv-SE" altLang="da-DK" sz="36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altLang="da-DK" sz="36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2018 - 2020</a:t>
            </a:r>
            <a:r>
              <a:rPr lang="sv-SE" altLang="da-DK" sz="36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altLang="da-DK" sz="36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altLang="da-DK" sz="20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</a:t>
            </a:r>
            <a:r>
              <a:rPr lang="sv-SE" altLang="da-DK" sz="2000" dirty="0" err="1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Assembly</a:t>
            </a:r>
            <a:r>
              <a:rPr lang="sv-SE" altLang="da-DK" sz="20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2017</a:t>
            </a:r>
            <a:r>
              <a:rPr lang="sv-SE" altLang="da-DK" sz="36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altLang="da-DK" sz="36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altLang="da-DK" sz="1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---------------------------------------------------------------------------------</a:t>
            </a:r>
            <a:r>
              <a:rPr lang="sv-SE" altLang="da-DK" sz="36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altLang="da-DK" sz="36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altLang="da-DK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</a:t>
            </a:r>
            <a:r>
              <a:rPr lang="sv-SE" altLang="da-DK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Management </a:t>
            </a:r>
            <a:r>
              <a:rPr lang="sv-SE" altLang="da-DK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Committee</a:t>
            </a:r>
            <a:endParaRPr lang="fr-FR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1936" y="5013175"/>
            <a:ext cx="1646327" cy="151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>
                    <a:alpha val="50195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42284"/>
            <a:ext cx="1584176" cy="146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S5q52InKIIQ6IGZRbIeol68q9yWqd6yovYUMlmQQCNIJgSWAcZ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6458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C Lobbying</a:t>
            </a:r>
            <a:endParaRPr lang="de-CH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10</a:t>
            </a:fld>
            <a:endParaRPr lang="de-DE" sz="2000">
              <a:solidFill>
                <a:schemeClr val="hlink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476511" y="2065015"/>
            <a:ext cx="27512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Commission influence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a fire safety board</a:t>
            </a:r>
          </a:p>
          <a:p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6143238" y="2077105"/>
            <a:ext cx="28932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proposal for decision: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</a:t>
            </a:r>
            <a:r>
              <a:rPr lang="en-GB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targets</a:t>
            </a:r>
            <a:endParaRPr lang="en-GB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influence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  <a:p>
            <a:pPr eaLnBrk="1" fontAlgn="t" hangingPunct="1"/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at the GA 2015 for decision</a:t>
            </a:r>
          </a:p>
        </p:txBody>
      </p:sp>
      <p:pic>
        <p:nvPicPr>
          <p:cNvPr id="7" name="Grafik 6" descr="Häkch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2581" y="2983455"/>
            <a:ext cx="385192" cy="385192"/>
          </a:xfrm>
          <a:prstGeom prst="rect">
            <a:avLst/>
          </a:prstGeom>
        </p:spPr>
      </p:pic>
      <p:pic>
        <p:nvPicPr>
          <p:cNvPr id="9" name="Grafik 8" descr="Häkch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3521" y="3861048"/>
            <a:ext cx="385192" cy="385192"/>
          </a:xfrm>
          <a:prstGeom prst="rect">
            <a:avLst/>
          </a:prstGeom>
        </p:spPr>
      </p:pic>
      <p:pic>
        <p:nvPicPr>
          <p:cNvPr id="2" name="Grafik 1" descr="Schließ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3238" y="4653136"/>
            <a:ext cx="385192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1268760"/>
            <a:ext cx="7992889" cy="864096"/>
          </a:xfrm>
        </p:spPr>
        <p:txBody>
          <a:bodyPr/>
          <a:lstStyle/>
          <a:p>
            <a:r>
              <a:rPr lang="de-CH" altLang="da-DK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</a:t>
            </a:r>
            <a:r>
              <a:rPr lang="de-CH" altLang="da-DK" b="1" dirty="0" smtClean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Lobbying</a:t>
            </a:r>
            <a:endParaRPr lang="de-CH" b="1" dirty="0">
              <a:solidFill>
                <a:srgbClr val="0071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11</a:t>
            </a:fld>
            <a:endParaRPr lang="de-DE" sz="2000">
              <a:solidFill>
                <a:schemeClr val="hlink"/>
              </a:solidFill>
            </a:endParaRPr>
          </a:p>
        </p:txBody>
      </p:sp>
      <p:sp>
        <p:nvSpPr>
          <p:cNvPr id="6" name="AutoShape 6" descr="data:image/jpeg;base64,/9j/4AAQSkZJRgABAQAAAQABAAD/2wCEAAkGBhQREBMUExQVFRQVGBUUFBYSGBAVFRQWGBQVFBQVEhYYHCYfFxkjHRUUIDAgIycqLCwsFR4xNTAqNSYrLCkBCQoKDgwOGg8PGiwkHyQsLSwqLCwpLzUsLCwsLCksKSwsKSwpLCwpLCwsLCkpLCksKSkpLCwsLCwsLCwpLCksKf/AABEIAM8A9AMBIgACEQEDEQH/xAAcAAEAAgMBAQEAAAAAAAAAAAAABQYCAwQHAQj/xAA8EAACAQIDBQYDBgUDBQAAAAAAAQIDEQQSIQUGMUFREyJhcYGRscHRBxQyUqHwI0JykuFissIVFkNzgv/EABoBAQEBAQEBAQAAAAAAAAAAAAABAgMEBgX/xAAlEQEBAAICAgIBBAMAAAAAAAAAAQIRAzESIQRBYQUTUcEiQoH/2gAMAwEAAhEDEQA/APcQAAAAAAwrTtFvktX5cwMnIXI6VeWa9+4/wtcGvqd9OV0buOozMtsswTPp8sYafQfLAD6D5m6kXjt58PSjKTqKShpPs+/kd0kpKN7N34Po+hnPPHCbyulkt6SpwY7bEKcstnKdlLJFPNlbtmXJ2s9LlT2zv5UlFPBdk25wglWUs0rxm5tRumrNQ87s4MTtZdpUTnKrOKU5J9qrybhmSilmy01Ko1FLq7XR4fm/Jy4uKZcfu26jpx4eWWqv2z9pxq5raSjKUXFvXuuzflqn/wDS6nYUf/raoV6M+9JyvRbbeSMHKE23o3nSXrZ38Lwa+B8m/I4Znl31U5MPHLQAD3OYAAAAAAAAAAAAAAAAAAAAAAACq4ic8PVlGL7vFJ6pp8Lr9PQ7cNvEl+KPrH6P6nZtrZ3awvH8cdV49Y/vmVLP14o7TWUc76q40ts0pfzpf1afHQ64VE+DT8mmUGVQ1yrW8PIzcGtvRDXiK6hCUpcIpt+SV2eb1tsVI/hqTXlKX1OvaeFnLZ33icJ4yorTjSlKo4RV7ZnCLvOy1aM3HS7d2P36oYinOlRVScp/w03HLFSfFSu8ySV3w1S0ucOH3fpdnUg+FWfaVMqUVKbd82mq15XIDYuMp10kqlGFZqUYdnBwhBzcLKVv5kk1Zt/i9H83Y3z7TG1MNUUnlU3Tnw7Xs/xXp/ytpOSs+TTufHfqPJyfI5Mrh1j/AM9fy/Q4pMJ7+3bvHu9VrV4dissKcI5HGKtBR1acr8b2evUq+3cZUqY6HdvKq1GmqclmzZrW14cVxL9tzDzr0J0qbldp2UZZc2WUdHrzUpeyPItu4CeEqxaUouMu+lKzi9Mr0fHyL+mZ/uT9vO+v4/vacs8fcTVbaLqONKTnGEG4ztJ96zvfTjNO7s+nFF8+z/fWpUqSo4qrmuoRpOULNyu1ZuK1vprLnbXUruy28Zgo0aDoxcZynW7ZqGkkkqrlrmlHhfpJcSuUaVSjPtKc3Hs5KWeGWS7kruSvo7a2Pp/j8WHHhrB488rld1+igUXcD7QFi3KjVnFTjZU3LuzrWvmlJLup2yuy6+16OuOUy6SzQADSAAAAAAAAAAAAAAAAAAAAAAQ229gdr34WVTnfhPz6Px/amQWXQ81xSlTeWcXF9Hp7dThrYs9UrUIzVpRUl0kk17MjKu6WFk7uivR1Ir2TSN+bPi8tr18zsuenvoep7OWSMUuCSXsrGuO6mFppyjRjdJtOWadmk9VmbsYYaqdMdWVm+mva25WDxbcqlJKb/wDJTvTnfq3H8T87lU279j0qtXtqeMqZ1HJHt1majZppTi07Wb5c2egUap1Rnc8nJwYW7sdMc68cx32fbVhCUIyp1FycKjjLT+tLUp21dw9pXWfD4iejbyXqaq1vwtn6WPlzjh8bjwu8Y3c7e3gm7Gz6tC8a9DERhUpunUy0arlHNGSUsttWmr+xF7Y2NWp1oyw0K9WLbTk8PWUrZXFqUWnxTa5n6NlUOeriH1PTjNemK8A2Xu5tGpVUqOErUpLL/Eeal3lFxzKVS1lbitT2nA7TnQo0Y15RlWslVcL5c1tXE2Yqu3zK9j25TjGOsm1b3N48Um6zcl7pVM0U+qT9zM5tnJ9jTvxyRv8A2o6TDQAAAAAAAAAAAAAAAAAAAAAAAAAAMasLxa6pr3RWKNWxaSsbUpdnWkuUu8vXj+tzrx36YydlGudcK5C06x0wxAyiRLKuHWI5YgPEnLTe3ZUrnJVrmipiTkq4k1IlZYiuVTaWOarw42va+tr6aX6kvjMVZMg9n7VU3WpN3Tabi/LRrxO30y9M2DWz4am73uvm0zvIbdNWw0VmUrOXDldtpfP1Jk4XtuAAIoAAAAAAAAAAAAAAAAAAAAAAAAR+2cB2tPT8cdY+PWPr8UiQBZdCjwrW09Gny8zfGsSu29g571KWk+Mo8p+K6S+JV/vLTad01o09Gn0a5HeWZOetJftjGVcjVihLFGfFduupXOStiDnq4o1YelOvPJTjml+iXWT5IukaMbiNLFVxFFxxMJQ0bVpNc+HHqX3bm59SjT7VTzpRvVWiy21co9Y/r8q5hNnudZJK7drLqzNu6utPRdzIfwZPm529ox+rLAceyNn9hRjDi1rJrg5PV2Ow53tqAAIoAAAAAAAAAAAAAAAAAAAAAAAAYzmkrt2XVic0k2+CI6vF1Fmei5L5vxNY47S3TKvtdcIK/i9F7cfgQG3cK6sXOWVSitHFWv4Pqato1XSkny+Boxm1c0LLmbs8emd7Vp7Qalla14aExsvZUsRoqtKD/LJyz+itr6NnNg8FHNmfEk/uKZbkaS+E3EgtatSU/CNoR9eL/VFiwuDhSjlpxUV0irer6srOB2rVpcW6kekndr+mX10LFgtowqruvXnF6SXmvmc7tqaQH2iYvLhFTXGrUhDxyp55f7UvU5txcLHPUk0s0VFRfS7le3sjm+0KtfEYaHJKc/NtqK9sr9yR3I41fKHxmXX+Kfa1AAw0AAAAAAAAAAAAAAAAAAAAAAAAAADi2rO0F4yin8fkjbRjeCOTb1S1OPXMn7Jv9+Zo+/WgrHT/AFYvbXtjYkaqaz28kivVt1pR4VU/NW+ZJV8f4nLGpOo7QTbNz32iLqYSpS1auusdV/g1R2slzM9o7Z+7VVCqpRk+Cs9V1TWj9CZwO61DEONSpGcHNXyRkoxbT1ukrptWdk+pixYi6W1L8zKpjL+a4NcV5Ms//Y+FtpCa8e0q6eOsiN2juNTirwxEqX/syTj/AMXf1JLF0q2PxU6lam5ycrJxi5ata3tfi/UuG5HGt5Q/5lYhu/Vc8uaE0rNTWdK/gmr/AC1Lru5gnQg0+85O7a04KyVufP3NXpPtOA+RlfgfTk2AAAAAAAAAAAAAAAAAAAAAAAAAACI2us0rdF8ePwRVNq4qVNNJ2Le4Z6k/O3skvkQ219g3acmrX4c34HbfUY/KpUMNWq9+c5KHJJ2ze3I9A3b2YqVJPmyHrwSjpyLLsqupU426Fz9RJ25N5NhQxNJqS70e9B84yWqa/epC7D2oqilRnpUg7PqpLhJeHNMuJQN7sI8PiY4iGn5vFcX6/Q5y7jVdmP2ziXNwzKCWncVm/Ft3ftY+YXA3eaTcnzcm2/dmOOxebLO3FK/nqfMPirktWJaCUSXwE046FK2ptG0XqN2d47u1ye9C+ONtV6rr/kyjK5hQrqSuj642d16rr4+YGYPkZX4H0igAAAAAAAAAAAAAAAAAAAAAAAI7DS/iz/qZybar99Lov1f7Rrr4ns61RN87+6TI3FYnM2+p6JPty/DTi62hv3b2taTg3w1XkR2JqEJXxrozU1yfDquaM/avW4TuroiN69ldvhpx5pXT+P6XNewtsKpCLTupJNE41c52eNa7jzapiLU8t72yq/C7vc5XtDKj7vNQ+71pU7WjfPHxUtb/ABR27s7nyxOWrXvGi9Yx1Uqi5P8A0w/V+WrWDPdnYcsXPtaq/gReifCrJPhZ8Yrn14dbSG9G5+W+IwsVGcdalKKsqiXFwS4T8Fx8y40qSjFRikopJJLRJLgkuSMibXSm7t7fVSKaZbKGJUiubf3Weft8Kkql71KatGNXrJclPx589dTDYm2lPR3jKOkoyTUovpJPVC/gWl6eXPw8TO5hSldGt3g/9P8At8vAdjeDGM0+Dv5GRFAAAAAAAAAAAAAAAAAAAAAEXtrY3bLNF5ai0Td7Nfll9Sl4utOlPJVi4y8eDXWL5o9IOfHbPp1o5akIzXiuHinxT8UbmWks282q4tW4lf2rib3L3tf7OM13h6zg9e5VTnHwSku8l55inYzcDHKVpQUl+am8yfpo/dGtys6b9ztsdm+zk+633fBvivX4nquzsUpw8ig7K+zepJLtWqceaVpT9LaLzv6FywOD7CooRblGy1lq+neduPP1F9zR17fdr7Ao16lKdWObI2rfyu9rZ1zV1w8SWR8lG6szVTbi7PVcn8pfX9vn203AAihVt/HCFGM8i7WU404VFdSjo5PVcdIvR6a8C0kftzZEcTRdN6O6lB/llHg/Lin4Nlg1bHxLjRgpvNKyuyThO6IKnhqsbJwfpla+J1Rq1IrWEvRX+FyDvqYSL5GP3TxfuzmWKn+WX9svoJ4uf5Zf2y+hryqajok3DVyuud+NvA6EyGr0a09Mr85OKXxJejDLGK6JL2VhSMwAZUAAAAAAAAAAAAAAAAAAAAACG2biHmlGXFSd/O9/35kycWPwd+/H8a8u8uj8ehvC69VnKO0+SVzhwmO5Plx6o7Y1EyXGwl215WuHDo/kzZCon81zRkc8667SKXF3v5JXJ2vToABFAAAAAAAAAAAAAAAAAAAAAAAAAAAAAAAAAABprYSMtWteq0f+fU1fdJLhJNeOj919DrBdppxyp1HpZe7+hhhtmtTU5Su0nZLhqubfHn0O8DZoABF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8" descr="data:image/jpeg;base64,/9j/4AAQSkZJRgABAQAAAQABAAD/2wCEAAkGBhQREBMUExQVFRQVGBUUFBYSGBAVFRQWGBQVFBQVEhYYHCYfFxkjHRUUIDAgIycqLCwsFR4xNTAqNSYrLCkBCQoKDgwOGg8PGiwkHyQsLSwqLCwpLzUsLCwsLCksKSwsKSwpLCwpLCwsLCkpLCksKSkpLCwsLCwsLCwpLCksKf/AABEIAM8A9AMBIgACEQEDEQH/xAAcAAEAAgMBAQEAAAAAAAAAAAAABQYCAwQHAQj/xAA8EAACAQIDBQYDBgUDBQAAAAAAAQIDEQQSIQUGMUFREyJhcYGRscHRBxQyUqHwI0JykuFissIVFkNzgv/EABoBAQEBAQEBAQAAAAAAAAAAAAABAgMEBgX/xAAlEQEBAAICAgIBBAMAAAAAAAAAAQIRAzESIQRBYQUTUcEiQoH/2gAMAwEAAhEDEQA/APcQAAAAAAwrTtFvktX5cwMnIXI6VeWa9+4/wtcGvqd9OV0buOozMtsswTPp8sYafQfLAD6D5m6kXjt58PSjKTqKShpPs+/kd0kpKN7N34Po+hnPPHCbyulkt6SpwY7bEKcstnKdlLJFPNlbtmXJ2s9LlT2zv5UlFPBdk25wglWUs0rxm5tRumrNQ87s4MTtZdpUTnKrOKU5J9qrybhmSilmy01Ko1FLq7XR4fm/Jy4uKZcfu26jpx4eWWqv2z9pxq5raSjKUXFvXuuzflqn/wDS6nYUf/raoV6M+9JyvRbbeSMHKE23o3nSXrZ38Lwa+B8m/I4Znl31U5MPHLQAD3OYAAAAAAAAAAAAAAAAAAAAAAACq4ic8PVlGL7vFJ6pp8Lr9PQ7cNvEl+KPrH6P6nZtrZ3awvH8cdV49Y/vmVLP14o7TWUc76q40ts0pfzpf1afHQ64VE+DT8mmUGVQ1yrW8PIzcGtvRDXiK6hCUpcIpt+SV2eb1tsVI/hqTXlKX1OvaeFnLZ33icJ4yorTjSlKo4RV7ZnCLvOy1aM3HS7d2P36oYinOlRVScp/w03HLFSfFSu8ySV3w1S0ucOH3fpdnUg+FWfaVMqUVKbd82mq15XIDYuMp10kqlGFZqUYdnBwhBzcLKVv5kk1Zt/i9H83Y3z7TG1MNUUnlU3Tnw7Xs/xXp/ytpOSs+TTufHfqPJyfI5Mrh1j/AM9fy/Q4pMJ7+3bvHu9VrV4dissKcI5HGKtBR1acr8b2evUq+3cZUqY6HdvKq1GmqclmzZrW14cVxL9tzDzr0J0qbldp2UZZc2WUdHrzUpeyPItu4CeEqxaUouMu+lKzi9Mr0fHyL+mZ/uT9vO+v4/vacs8fcTVbaLqONKTnGEG4ztJ96zvfTjNO7s+nFF8+z/fWpUqSo4qrmuoRpOULNyu1ZuK1vprLnbXUruy28Zgo0aDoxcZynW7ZqGkkkqrlrmlHhfpJcSuUaVSjPtKc3Hs5KWeGWS7kruSvo7a2Pp/j8WHHhrB488rld1+igUXcD7QFi3KjVnFTjZU3LuzrWvmlJLup2yuy6+16OuOUy6SzQADSAAAAAAAAAAAAAAAAAAAAAAQ229gdr34WVTnfhPz6Px/amQWXQ81xSlTeWcXF9Hp7dThrYs9UrUIzVpRUl0kk17MjKu6WFk7uivR1Ir2TSN+bPi8tr18zsuenvoep7OWSMUuCSXsrGuO6mFppyjRjdJtOWadmk9VmbsYYaqdMdWVm+mva25WDxbcqlJKb/wDJTvTnfq3H8T87lU279j0qtXtqeMqZ1HJHt1majZppTi07Wb5c2egUap1Rnc8nJwYW7sdMc68cx32fbVhCUIyp1FycKjjLT+tLUp21dw9pXWfD4iejbyXqaq1vwtn6WPlzjh8bjwu8Y3c7e3gm7Gz6tC8a9DERhUpunUy0arlHNGSUsttWmr+xF7Y2NWp1oyw0K9WLbTk8PWUrZXFqUWnxTa5n6NlUOeriH1PTjNemK8A2Xu5tGpVUqOErUpLL/Eeal3lFxzKVS1lbitT2nA7TnQo0Y15RlWslVcL5c1tXE2Yqu3zK9j25TjGOsm1b3N48Um6zcl7pVM0U+qT9zM5tnJ9jTvxyRv8A2o6TDQAAAAAAAAAAAAAAAAAAAAAAAAAAMasLxa6pr3RWKNWxaSsbUpdnWkuUu8vXj+tzrx36YydlGudcK5C06x0wxAyiRLKuHWI5YgPEnLTe3ZUrnJVrmipiTkq4k1IlZYiuVTaWOarw42va+tr6aX6kvjMVZMg9n7VU3WpN3Tabi/LRrxO30y9M2DWz4am73uvm0zvIbdNWw0VmUrOXDldtpfP1Jk4XtuAAIoAAAAAAAAAAAAAAAAAAAAAAAAR+2cB2tPT8cdY+PWPr8UiQBZdCjwrW09Gny8zfGsSu29g571KWk+Mo8p+K6S+JV/vLTad01o09Gn0a5HeWZOetJftjGVcjVihLFGfFduupXOStiDnq4o1YelOvPJTjml+iXWT5IukaMbiNLFVxFFxxMJQ0bVpNc+HHqX3bm59SjT7VTzpRvVWiy21co9Y/r8q5hNnudZJK7drLqzNu6utPRdzIfwZPm529ox+rLAceyNn9hRjDi1rJrg5PV2Ow53tqAAIoAAAAAAAAAAAAAAAAAAAAAAAAYzmkrt2XVic0k2+CI6vF1Fmei5L5vxNY47S3TKvtdcIK/i9F7cfgQG3cK6sXOWVSitHFWv4Pqato1XSkny+Boxm1c0LLmbs8emd7Vp7Qalla14aExsvZUsRoqtKD/LJyz+itr6NnNg8FHNmfEk/uKZbkaS+E3EgtatSU/CNoR9eL/VFiwuDhSjlpxUV0irer6srOB2rVpcW6kekndr+mX10LFgtowqruvXnF6SXmvmc7tqaQH2iYvLhFTXGrUhDxyp55f7UvU5txcLHPUk0s0VFRfS7le3sjm+0KtfEYaHJKc/NtqK9sr9yR3I41fKHxmXX+Kfa1AAw0AAAAAAAAAAAAAAAAAAAAAAAAAADi2rO0F4yin8fkjbRjeCOTb1S1OPXMn7Jv9+Zo+/WgrHT/AFYvbXtjYkaqaz28kivVt1pR4VU/NW+ZJV8f4nLGpOo7QTbNz32iLqYSpS1auusdV/g1R2slzM9o7Z+7VVCqpRk+Cs9V1TWj9CZwO61DEONSpGcHNXyRkoxbT1ukrptWdk+pixYi6W1L8zKpjL+a4NcV5Ms//Y+FtpCa8e0q6eOsiN2juNTirwxEqX/syTj/AMXf1JLF0q2PxU6lam5ycrJxi5ata3tfi/UuG5HGt5Q/5lYhu/Vc8uaE0rNTWdK/gmr/AC1Lru5gnQg0+85O7a04KyVufP3NXpPtOA+RlfgfTk2AAAAAAAAAAAAAAAAAAAAAAAAAACI2us0rdF8ePwRVNq4qVNNJ2Le4Z6k/O3skvkQ219g3acmrX4c34HbfUY/KpUMNWq9+c5KHJJ2ze3I9A3b2YqVJPmyHrwSjpyLLsqupU426Fz9RJ25N5NhQxNJqS70e9B84yWqa/epC7D2oqilRnpUg7PqpLhJeHNMuJQN7sI8PiY4iGn5vFcX6/Q5y7jVdmP2ziXNwzKCWncVm/Ft3ftY+YXA3eaTcnzcm2/dmOOxebLO3FK/nqfMPirktWJaCUSXwE046FK2ptG0XqN2d47u1ye9C+ONtV6rr/kyjK5hQrqSuj642d16rr4+YGYPkZX4H0igAAAAAAAAAAAAAAAAAAAAAAAI7DS/iz/qZybar99Lov1f7Rrr4ns61RN87+6TI3FYnM2+p6JPty/DTi62hv3b2taTg3w1XkR2JqEJXxrozU1yfDquaM/avW4TuroiN69ldvhpx5pXT+P6XNewtsKpCLTupJNE41c52eNa7jzapiLU8t72yq/C7vc5XtDKj7vNQ+71pU7WjfPHxUtb/ABR27s7nyxOWrXvGi9Yx1Uqi5P8A0w/V+WrWDPdnYcsXPtaq/gReifCrJPhZ8Yrn14dbSG9G5+W+IwsVGcdalKKsqiXFwS4T8Fx8y40qSjFRikopJJLRJLgkuSMibXSm7t7fVSKaZbKGJUiubf3Weft8Kkql71KatGNXrJclPx589dTDYm2lPR3jKOkoyTUovpJPVC/gWl6eXPw8TO5hSldGt3g/9P8At8vAdjeDGM0+Dv5GRFAAAAAAAAAAAAAAAAAAAAAEXtrY3bLNF5ai0Td7Nfll9Sl4utOlPJVi4y8eDXWL5o9IOfHbPp1o5akIzXiuHinxT8UbmWks282q4tW4lf2rib3L3tf7OM13h6zg9e5VTnHwSku8l55inYzcDHKVpQUl+am8yfpo/dGtys6b9ztsdm+zk+633fBvivX4nquzsUpw8ig7K+zepJLtWqceaVpT9LaLzv6FywOD7CooRblGy1lq+neduPP1F9zR17fdr7Ao16lKdWObI2rfyu9rZ1zV1w8SWR8lG6szVTbi7PVcn8pfX9vn203AAihVt/HCFGM8i7WU404VFdSjo5PVcdIvR6a8C0kftzZEcTRdN6O6lB/llHg/Lin4Nlg1bHxLjRgpvNKyuyThO6IKnhqsbJwfpla+J1Rq1IrWEvRX+FyDvqYSL5GP3TxfuzmWKn+WX9svoJ4uf5Zf2y+hryqajok3DVyuud+NvA6EyGr0a09Mr85OKXxJejDLGK6JL2VhSMwAZUAAAAAAAAAAAAAAAAAAAAACG2biHmlGXFSd/O9/35kycWPwd+/H8a8u8uj8ehvC69VnKO0+SVzhwmO5Plx6o7Y1EyXGwl215WuHDo/kzZCon81zRkc8667SKXF3v5JXJ2vToABFAAAAAAAAAAAAAAAAAAAAAAAAAAAAAAAAAABprYSMtWteq0f+fU1fdJLhJNeOj919DrBdppxyp1HpZe7+hhhtmtTU5Su0nZLhqubfHn0O8DZoABF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4" name="Picture 4" descr="https://encrypted-tbn2.gstatic.com/images?q=tbn:ANd9GcS_vrjYme-utNK0hyiKYn7gILAUioG_MTwL5taAKLwdhWHFlIA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97" y="321297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54701"/>
              </p:ext>
            </p:extLst>
          </p:nvPr>
        </p:nvGraphicFramePr>
        <p:xfrm>
          <a:off x="3416474" y="2183264"/>
          <a:ext cx="5476006" cy="412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902">
                  <a:extLst>
                    <a:ext uri="{9D8B030D-6E8A-4147-A177-3AD203B41FA5}">
                      <a16:colId xmlns="" xmlns:a16="http://schemas.microsoft.com/office/drawing/2014/main" val="3836884473"/>
                    </a:ext>
                  </a:extLst>
                </a:gridCol>
                <a:gridCol w="2736104">
                  <a:extLst>
                    <a:ext uri="{9D8B030D-6E8A-4147-A177-3AD203B41FA5}">
                      <a16:colId xmlns="" xmlns:a16="http://schemas.microsoft.com/office/drawing/2014/main" val="742521867"/>
                    </a:ext>
                  </a:extLst>
                </a:gridCol>
              </a:tblGrid>
              <a:tr h="453648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Ambition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Action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696814"/>
                  </a:ext>
                </a:extLst>
              </a:tr>
              <a:tr h="36740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Co-operate</a:t>
                      </a:r>
                      <a:r>
                        <a:rPr lang="en-US" sz="1600" baseline="0" dirty="0" smtClean="0"/>
                        <a:t> with other </a:t>
                      </a:r>
                      <a:r>
                        <a:rPr lang="en-US" sz="1600" baseline="0" dirty="0" err="1" smtClean="0"/>
                        <a:t>organisations</a:t>
                      </a:r>
                      <a:r>
                        <a:rPr lang="en-US" sz="1600" baseline="0" dirty="0" smtClean="0"/>
                        <a:t> in European Commission lobbying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Cooperate with CTIF and CTIF’s Commission Europe, and also other European </a:t>
                      </a:r>
                      <a:r>
                        <a:rPr lang="en-US" sz="1600" dirty="0" err="1" smtClean="0"/>
                        <a:t>organisations</a:t>
                      </a:r>
                      <a:r>
                        <a:rPr lang="en-US" sz="1600" dirty="0" smtClean="0"/>
                        <a:t> to influence the work on safety and security in European Commission.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Establish</a:t>
                      </a:r>
                      <a:r>
                        <a:rPr lang="en-US" sz="1600" baseline="0" dirty="0" smtClean="0"/>
                        <a:t> a every second year chair meeting with the </a:t>
                      </a:r>
                      <a:r>
                        <a:rPr lang="en-US" sz="1600" baseline="0" dirty="0" err="1" smtClean="0"/>
                        <a:t>organisations</a:t>
                      </a:r>
                      <a:r>
                        <a:rPr lang="en-US" sz="1600" baseline="0" dirty="0" smtClean="0"/>
                        <a:t> we collaborate with for influence on EC.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055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1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D Promotion</a:t>
            </a:r>
            <a:endParaRPr lang="de-CH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12</a:t>
            </a:fld>
            <a:endParaRPr lang="de-DE" sz="2000">
              <a:solidFill>
                <a:schemeClr val="hlink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476511" y="2065014"/>
            <a:ext cx="2751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Website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2.0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on the web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Newsletter (start 2014)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Branding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to new members/countries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sharing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Newsletter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Website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2.0</a:t>
            </a: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6143238" y="2077105"/>
            <a:ext cx="2448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a new Promotion/web Commission with these targets</a:t>
            </a: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971600" y="2349500"/>
            <a:ext cx="1800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</a:t>
            </a:r>
            <a:endParaRPr lang="da-DK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a-DK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</a:t>
            </a:r>
            <a:endParaRPr lang="da-DK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s://encrypted-tbn0.gstatic.com/images?q=tbn:ANd9GcR6QNoJerVvrMBPvvjwxfqp9VS5Mro2IqlR-dzmifAP6A7nuxira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78" y="393305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Häkch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6442" y="2895780"/>
            <a:ext cx="385192" cy="385192"/>
          </a:xfrm>
          <a:prstGeom prst="rect">
            <a:avLst/>
          </a:prstGeom>
        </p:spPr>
      </p:pic>
      <p:pic>
        <p:nvPicPr>
          <p:cNvPr id="9" name="Grafik 8" descr="Häkch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0730" y="5080282"/>
            <a:ext cx="385192" cy="385192"/>
          </a:xfrm>
          <a:prstGeom prst="rect">
            <a:avLst/>
          </a:prstGeom>
        </p:spPr>
      </p:pic>
      <p:pic>
        <p:nvPicPr>
          <p:cNvPr id="10" name="Grafik 9" descr="Häkch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8674" y="4798324"/>
            <a:ext cx="385192" cy="385192"/>
          </a:xfrm>
          <a:prstGeom prst="rect">
            <a:avLst/>
          </a:prstGeom>
        </p:spPr>
      </p:pic>
      <p:pic>
        <p:nvPicPr>
          <p:cNvPr id="11" name="Grafik 10" descr="Häkch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0944" y="4131174"/>
            <a:ext cx="385192" cy="385192"/>
          </a:xfrm>
          <a:prstGeom prst="rect">
            <a:avLst/>
          </a:prstGeom>
        </p:spPr>
      </p:pic>
      <p:pic>
        <p:nvPicPr>
          <p:cNvPr id="12" name="Grafik 11" descr="Häkch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037" y="3472649"/>
            <a:ext cx="385192" cy="385192"/>
          </a:xfrm>
          <a:prstGeom prst="rect">
            <a:avLst/>
          </a:prstGeom>
        </p:spPr>
      </p:pic>
      <p:pic>
        <p:nvPicPr>
          <p:cNvPr id="13" name="Grafik 12" descr="Häkch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0730" y="2349500"/>
            <a:ext cx="385192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D Promotion - 1</a:t>
            </a:r>
            <a:endParaRPr lang="de-CH" b="1" dirty="0">
              <a:solidFill>
                <a:srgbClr val="0071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13</a:t>
            </a:fld>
            <a:endParaRPr lang="de-DE" sz="2000">
              <a:solidFill>
                <a:schemeClr val="hlink"/>
              </a:solidFill>
            </a:endParaRPr>
          </a:p>
        </p:txBody>
      </p:sp>
      <p:pic>
        <p:nvPicPr>
          <p:cNvPr id="5122" name="Picture 2" descr="https://encrypted-tbn0.gstatic.com/images?q=tbn:ANd9GcR6QNoJerVvrMBPvvjwxfqp9VS5Mro2IqlR-dzmifAP6A7nuxira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3423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30495"/>
              </p:ext>
            </p:extLst>
          </p:nvPr>
        </p:nvGraphicFramePr>
        <p:xfrm>
          <a:off x="3131840" y="2183264"/>
          <a:ext cx="5760640" cy="420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3836884473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742521867"/>
                    </a:ext>
                  </a:extLst>
                </a:gridCol>
              </a:tblGrid>
              <a:tr h="453648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Ambition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Action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696814"/>
                  </a:ext>
                </a:extLst>
              </a:tr>
              <a:tr h="36740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More involvement</a:t>
                      </a:r>
                      <a:r>
                        <a:rPr lang="en-US" sz="1600" baseline="0" dirty="0" smtClean="0"/>
                        <a:t> from CFPA E’s members in knowledge sharing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Strong information flow from members to</a:t>
                      </a:r>
                      <a:r>
                        <a:rPr lang="en-US" sz="1600" baseline="0" dirty="0" smtClean="0"/>
                        <a:t> web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Our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website </a:t>
                      </a:r>
                      <a:r>
                        <a:rPr lang="en-US" sz="1600" dirty="0"/>
                        <a:t>will be the natural place where knowledge and best practice can be found.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Year</a:t>
                      </a:r>
                      <a:r>
                        <a:rPr lang="en-US" sz="1600" baseline="0" dirty="0" smtClean="0"/>
                        <a:t> 2020 have 5,000 visitors/month to our website.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Year 2020 have 10,000 subscribers of Newsletter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Year 2018 every member appoint a person for MIC.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Continuously </a:t>
                      </a:r>
                      <a:r>
                        <a:rPr lang="en-US" sz="1600" dirty="0"/>
                        <a:t>improve and update the </a:t>
                      </a:r>
                      <a:r>
                        <a:rPr lang="en-US" sz="1600" dirty="0" smtClean="0"/>
                        <a:t>website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News from each Com-mission </a:t>
                      </a:r>
                      <a:r>
                        <a:rPr lang="en-US" sz="1600" dirty="0"/>
                        <a:t>at least twice/year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Information about CFPA E and our website on members website and in members magazine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CFPA E’s members try to get their</a:t>
                      </a:r>
                      <a:r>
                        <a:rPr lang="en-US" sz="1600" baseline="0" dirty="0" smtClean="0"/>
                        <a:t> members to subscribe the Newsletter.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Hire </a:t>
                      </a:r>
                      <a:r>
                        <a:rPr lang="en-US" sz="1600" dirty="0"/>
                        <a:t>a journalist (from a member) to help with texts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055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3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D Promotion - 2</a:t>
            </a:r>
            <a:endParaRPr lang="de-CH" b="1" dirty="0">
              <a:solidFill>
                <a:srgbClr val="0071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14</a:t>
            </a:fld>
            <a:endParaRPr lang="de-DE" sz="2000">
              <a:solidFill>
                <a:schemeClr val="hlink"/>
              </a:solidFill>
            </a:endParaRPr>
          </a:p>
        </p:txBody>
      </p:sp>
      <p:pic>
        <p:nvPicPr>
          <p:cNvPr id="5122" name="Picture 2" descr="https://encrypted-tbn0.gstatic.com/images?q=tbn:ANd9GcR6QNoJerVvrMBPvvjwxfqp9VS5Mro2IqlR-dzmifAP6A7nuxira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3423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66678"/>
              </p:ext>
            </p:extLst>
          </p:nvPr>
        </p:nvGraphicFramePr>
        <p:xfrm>
          <a:off x="3058801" y="2060848"/>
          <a:ext cx="5760640" cy="469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3836884473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742521867"/>
                    </a:ext>
                  </a:extLst>
                </a:gridCol>
              </a:tblGrid>
              <a:tr h="453648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Ambition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Action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696814"/>
                  </a:ext>
                </a:extLst>
              </a:tr>
              <a:tr h="36740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Members to our members will know that CFPA E  and its members offer something unique.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Make the market </a:t>
                      </a:r>
                      <a:r>
                        <a:rPr lang="en-US" sz="1600" dirty="0"/>
                        <a:t>understand that </a:t>
                      </a:r>
                      <a:r>
                        <a:rPr lang="en-US" sz="1600" dirty="0" smtClean="0"/>
                        <a:t>we offer something to the market that competitors can’t offer.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Have a logo showing that we are working with Fire, Security and Natural Hazard.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Establish strategy on what information should be published on the website.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Publish key figures</a:t>
                      </a:r>
                      <a:r>
                        <a:rPr lang="en-US" sz="1600" baseline="0" dirty="0" smtClean="0"/>
                        <a:t> on web.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Ask members to inform about CFPA E by using other channels (</a:t>
                      </a:r>
                      <a:r>
                        <a:rPr lang="en-US" sz="1600" baseline="0" dirty="0" err="1" smtClean="0"/>
                        <a:t>Linkedin</a:t>
                      </a:r>
                      <a:r>
                        <a:rPr lang="en-US" sz="1600" baseline="0" dirty="0" smtClean="0"/>
                        <a:t>, etc.).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Information about CFPA-E </a:t>
                      </a:r>
                      <a:r>
                        <a:rPr lang="en-US" sz="1600" dirty="0" smtClean="0"/>
                        <a:t>on </a:t>
                      </a:r>
                      <a:r>
                        <a:rPr lang="en-US" sz="1600" smtClean="0"/>
                        <a:t>members conferences.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Sometimes information about new Guidelines on national conferences.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MIC</a:t>
                      </a:r>
                      <a:r>
                        <a:rPr lang="en-US" sz="1600" baseline="0" dirty="0" smtClean="0"/>
                        <a:t> p</a:t>
                      </a:r>
                      <a:r>
                        <a:rPr lang="en-US" sz="1600" dirty="0" smtClean="0"/>
                        <a:t>roduce promotional material.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Campaign about CFPA E’s certification</a:t>
                      </a:r>
                      <a:r>
                        <a:rPr lang="en-US" sz="1600" baseline="0" dirty="0" smtClean="0"/>
                        <a:t> system.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Propose a revised logo.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055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7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E CFPA International</a:t>
            </a:r>
            <a:endParaRPr lang="de-CH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15</a:t>
            </a:fld>
            <a:endParaRPr lang="de-DE" sz="2000">
              <a:solidFill>
                <a:schemeClr val="hlink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476511" y="2065014"/>
            <a:ext cx="27512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143238" y="2077105"/>
            <a:ext cx="2448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proposal for decision and present at GA 2015</a:t>
            </a: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12" descr="https://encrypted-tbn3.gstatic.com/images?q=tbn:ANd9GcQny5FO6PV_UyDCZrcgajEgPRo7W7BrtCRiY2deDmuvlYeKYxXwt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99959"/>
            <a:ext cx="13716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Schließ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8070" y="2470832"/>
            <a:ext cx="385192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E CFPA International</a:t>
            </a:r>
            <a:endParaRPr lang="de-CH" b="1" dirty="0">
              <a:solidFill>
                <a:srgbClr val="0071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16</a:t>
            </a:fld>
            <a:endParaRPr lang="de-DE" sz="2000">
              <a:solidFill>
                <a:schemeClr val="hlink"/>
              </a:solidFill>
            </a:endParaRPr>
          </a:p>
        </p:txBody>
      </p:sp>
      <p:pic>
        <p:nvPicPr>
          <p:cNvPr id="10" name="Picture 12" descr="https://encrypted-tbn3.gstatic.com/images?q=tbn:ANd9GcQny5FO6PV_UyDCZrcgajEgPRo7W7BrtCRiY2deDmuvlYeKYxXwt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00" y="2799959"/>
            <a:ext cx="13716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040571"/>
              </p:ext>
            </p:extLst>
          </p:nvPr>
        </p:nvGraphicFramePr>
        <p:xfrm>
          <a:off x="3131840" y="2183264"/>
          <a:ext cx="5760640" cy="412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3836884473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742521867"/>
                    </a:ext>
                  </a:extLst>
                </a:gridCol>
              </a:tblGrid>
              <a:tr h="453648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Ambition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Action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696814"/>
                  </a:ext>
                </a:extLst>
              </a:tr>
              <a:tr h="36740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Improve</a:t>
                      </a:r>
                      <a:r>
                        <a:rPr lang="en-US" sz="1600" baseline="0" dirty="0" smtClean="0"/>
                        <a:t> the international network.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Have an important influence on the work in CFPA International.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Members</a:t>
                      </a:r>
                      <a:r>
                        <a:rPr lang="en-US" sz="1600" baseline="0" dirty="0" smtClean="0"/>
                        <a:t> of CFPA E should be active members of CFPA International.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Help</a:t>
                      </a:r>
                      <a:r>
                        <a:rPr lang="en-US" sz="1600" baseline="0" dirty="0" smtClean="0"/>
                        <a:t> CFPA I to e</a:t>
                      </a:r>
                      <a:r>
                        <a:rPr lang="en-US" sz="1600" dirty="0" smtClean="0"/>
                        <a:t>stablish a strategy.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Be active in CFPA I’s Executive Committee.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Contribute ideas and topics for the CFPA I’s work.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Offer to host</a:t>
                      </a:r>
                      <a:r>
                        <a:rPr lang="en-US" sz="1600" baseline="0" dirty="0" smtClean="0"/>
                        <a:t> the CFPA I’s General Assembly 2023 (or 2020).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055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7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F Membership / Network</a:t>
            </a:r>
            <a:endParaRPr lang="de-CH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17</a:t>
            </a:fld>
            <a:endParaRPr lang="de-DE" sz="2000">
              <a:solidFill>
                <a:schemeClr val="hlink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476511" y="2065014"/>
            <a:ext cx="27512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de-C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endParaRPr lang="da-DK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de-C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</a:t>
            </a:r>
          </a:p>
          <a:p>
            <a:pPr eaLnBrk="1" fontAlgn="t" hangingPunct="1"/>
            <a:endParaRPr lang="de-CH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de-CH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de-CH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de-CH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de-CH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de-CH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de-CH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de-CH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de-CH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da-DK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de-C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</a:t>
            </a:r>
            <a:endParaRPr lang="da-DK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6143238" y="2077105"/>
            <a:ext cx="24482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/>
              <a:t>25 Members (A and B) by 2020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/>
              <a:t>Identify needs of possible members / existing members, for ex. training packages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/>
              <a:t>How can CFPA-E help to develop CFPA –E chapters and CFPA-E products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endParaRPr lang="en-GB" sz="1500" dirty="0"/>
          </a:p>
          <a:p>
            <a:pPr eaLnBrk="1" fontAlgn="t" hangingPunct="1"/>
            <a:r>
              <a:rPr lang="en-GB" sz="1500" dirty="0"/>
              <a:t>Internal / external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/>
              <a:t>Knowledge sharing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/>
              <a:t>Best practice on the website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/>
              <a:t>Statistics</a:t>
            </a: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8" name="Picture 6" descr="https://encrypted-tbn0.gstatic.com/images?q=tbn:ANd9GcQvFuN6mUepxtWqvRTuIXiZVp3Pq-G2B2ueuJqEGznG6XF5zFa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319639" y="234888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dirty="0">
                <a:solidFill>
                  <a:srgbClr val="00B050"/>
                </a:solidFill>
              </a:rPr>
              <a:t>~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319639" y="3785264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dirty="0">
                <a:solidFill>
                  <a:srgbClr val="00B050"/>
                </a:solidFill>
              </a:rPr>
              <a:t>~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233854" y="490569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dirty="0">
                <a:solidFill>
                  <a:srgbClr val="00B050"/>
                </a:solidFill>
              </a:rPr>
              <a:t>~</a:t>
            </a:r>
          </a:p>
        </p:txBody>
      </p:sp>
      <p:pic>
        <p:nvPicPr>
          <p:cNvPr id="10" name="Grafik 9" descr="Häkch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4098" y="3201431"/>
            <a:ext cx="385192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F Membership / Network</a:t>
            </a:r>
            <a:endParaRPr lang="de-CH" b="1" dirty="0">
              <a:solidFill>
                <a:srgbClr val="0071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18</a:t>
            </a:fld>
            <a:endParaRPr lang="de-DE" sz="2000">
              <a:solidFill>
                <a:schemeClr val="hlink"/>
              </a:solidFill>
            </a:endParaRPr>
          </a:p>
        </p:txBody>
      </p:sp>
      <p:pic>
        <p:nvPicPr>
          <p:cNvPr id="3078" name="Picture 6" descr="https://encrypted-tbn0.gstatic.com/images?q=tbn:ANd9GcQvFuN6mUepxtWqvRTuIXiZVp3Pq-G2B2ueuJqEGznG6XF5zFa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75503"/>
              </p:ext>
            </p:extLst>
          </p:nvPr>
        </p:nvGraphicFramePr>
        <p:xfrm>
          <a:off x="3416474" y="2183264"/>
          <a:ext cx="5476006" cy="444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902">
                  <a:extLst>
                    <a:ext uri="{9D8B030D-6E8A-4147-A177-3AD203B41FA5}">
                      <a16:colId xmlns="" xmlns:a16="http://schemas.microsoft.com/office/drawing/2014/main" val="3836884473"/>
                    </a:ext>
                  </a:extLst>
                </a:gridCol>
                <a:gridCol w="2736104">
                  <a:extLst>
                    <a:ext uri="{9D8B030D-6E8A-4147-A177-3AD203B41FA5}">
                      <a16:colId xmlns="" xmlns:a16="http://schemas.microsoft.com/office/drawing/2014/main" val="742521867"/>
                    </a:ext>
                  </a:extLst>
                </a:gridCol>
              </a:tblGrid>
              <a:tr h="453648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Ambition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Action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696814"/>
                  </a:ext>
                </a:extLst>
              </a:tr>
              <a:tr h="36740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Make</a:t>
                      </a:r>
                      <a:r>
                        <a:rPr lang="en-GB" sz="1600" baseline="0" dirty="0" smtClean="0"/>
                        <a:t> new members of CFPA E stronger and more important in their countries.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Support to members with special challenges.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Continuous</a:t>
                      </a:r>
                      <a:r>
                        <a:rPr lang="en-GB" sz="1600" baseline="0" dirty="0" smtClean="0"/>
                        <a:t> increase of the number of members.</a:t>
                      </a: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CFPA-E </a:t>
                      </a:r>
                      <a:r>
                        <a:rPr lang="en-GB" sz="1600" dirty="0"/>
                        <a:t>will grow as organization and in the end of 2020 we will have 25 members (A1, B1 and B2).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Emphasise</a:t>
                      </a:r>
                      <a:r>
                        <a:rPr lang="en-GB" sz="1600" baseline="0" dirty="0" smtClean="0"/>
                        <a:t> the benefits of CFPA E for partners.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Help from MC to members with special challenges.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Appoint a member who can support a member with special challenge.</a:t>
                      </a: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Find/establish </a:t>
                      </a:r>
                      <a:r>
                        <a:rPr lang="en-GB" sz="1600" dirty="0"/>
                        <a:t>contacts with potential members </a:t>
                      </a:r>
                      <a:r>
                        <a:rPr lang="en-GB" sz="1600" dirty="0" smtClean="0"/>
                        <a:t>in new countries.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Support </a:t>
                      </a:r>
                      <a:r>
                        <a:rPr lang="en-GB" sz="1600" dirty="0"/>
                        <a:t>potential new members with their application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1:1</a:t>
                      </a:r>
                      <a:r>
                        <a:rPr lang="en-GB" sz="1600" baseline="0" dirty="0" smtClean="0"/>
                        <a:t> contacts with new members.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055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9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F Membership / Network</a:t>
            </a:r>
            <a:endParaRPr lang="de-CH" b="1" dirty="0">
              <a:solidFill>
                <a:srgbClr val="0071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19</a:t>
            </a:fld>
            <a:endParaRPr lang="de-DE" sz="2000">
              <a:solidFill>
                <a:schemeClr val="hlink"/>
              </a:solidFill>
            </a:endParaRPr>
          </a:p>
        </p:txBody>
      </p:sp>
      <p:pic>
        <p:nvPicPr>
          <p:cNvPr id="3078" name="Picture 6" descr="https://encrypted-tbn0.gstatic.com/images?q=tbn:ANd9GcQvFuN6mUepxtWqvRTuIXiZVp3Pq-G2B2ueuJqEGznG6XF5zFa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550138"/>
              </p:ext>
            </p:extLst>
          </p:nvPr>
        </p:nvGraphicFramePr>
        <p:xfrm>
          <a:off x="3416474" y="2183264"/>
          <a:ext cx="5476006" cy="412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902">
                  <a:extLst>
                    <a:ext uri="{9D8B030D-6E8A-4147-A177-3AD203B41FA5}">
                      <a16:colId xmlns="" xmlns:a16="http://schemas.microsoft.com/office/drawing/2014/main" val="3836884473"/>
                    </a:ext>
                  </a:extLst>
                </a:gridCol>
                <a:gridCol w="2736104">
                  <a:extLst>
                    <a:ext uri="{9D8B030D-6E8A-4147-A177-3AD203B41FA5}">
                      <a16:colId xmlns="" xmlns:a16="http://schemas.microsoft.com/office/drawing/2014/main" val="742521867"/>
                    </a:ext>
                  </a:extLst>
                </a:gridCol>
              </a:tblGrid>
              <a:tr h="453648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Ambition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Action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696814"/>
                  </a:ext>
                </a:extLst>
              </a:tr>
              <a:tr h="36740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Find ways for more co-operation between CFPA E’s members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Improve the network.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Reduce</a:t>
                      </a:r>
                      <a:r>
                        <a:rPr lang="en-GB" sz="1600" baseline="0" dirty="0" smtClean="0"/>
                        <a:t> the yearly number of MC meetings.</a:t>
                      </a: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Continue</a:t>
                      </a:r>
                      <a:r>
                        <a:rPr lang="en-GB" sz="1600" baseline="0" dirty="0" smtClean="0"/>
                        <a:t> the work to professionalize CFPA E</a:t>
                      </a:r>
                      <a:r>
                        <a:rPr lang="en-GB" sz="1600" dirty="0" smtClean="0"/>
                        <a:t>.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Intensify contacts with new members and members with special challenges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Two MC meetings per year and in the same weeks as Commissions meet.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Small</a:t>
                      </a:r>
                      <a:r>
                        <a:rPr lang="en-GB" sz="1600" baseline="0" dirty="0" smtClean="0"/>
                        <a:t> MC working group (Chair, Secretary and Director)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Revise existing strategy and produce a new Strategy for 2021-2023</a:t>
                      </a:r>
                      <a:r>
                        <a:rPr lang="en-GB" sz="1600" baseline="0" dirty="0" smtClean="0"/>
                        <a:t>.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055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Workplan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60295727-C04F-4955-97DE-90D41AA1DB27}" type="slidenum">
              <a:rPr lang="de-DE" smtClean="0">
                <a:solidFill>
                  <a:schemeClr val="hlink"/>
                </a:solidFill>
              </a:rPr>
              <a:pPr>
                <a:defRPr/>
              </a:pPr>
              <a:t>2</a:t>
            </a:fld>
            <a:endParaRPr lang="de-DE">
              <a:solidFill>
                <a:schemeClr val="hlink"/>
              </a:solidFill>
            </a:endParaRPr>
          </a:p>
        </p:txBody>
      </p:sp>
      <p:grpSp>
        <p:nvGrpSpPr>
          <p:cNvPr id="53" name="Gruppe 52"/>
          <p:cNvGrpSpPr/>
          <p:nvPr/>
        </p:nvGrpSpPr>
        <p:grpSpPr>
          <a:xfrm>
            <a:off x="768632" y="2420888"/>
            <a:ext cx="6683688" cy="3701805"/>
            <a:chOff x="768632" y="2420888"/>
            <a:chExt cx="6683688" cy="3701805"/>
          </a:xfrm>
        </p:grpSpPr>
        <p:cxnSp>
          <p:nvCxnSpPr>
            <p:cNvPr id="6" name="Lige forbindelse 5"/>
            <p:cNvCxnSpPr/>
            <p:nvPr/>
          </p:nvCxnSpPr>
          <p:spPr bwMode="auto">
            <a:xfrm>
              <a:off x="1475656" y="2492896"/>
              <a:ext cx="0" cy="30963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Lige forbindelse 8"/>
            <p:cNvCxnSpPr/>
            <p:nvPr/>
          </p:nvCxnSpPr>
          <p:spPr bwMode="auto">
            <a:xfrm>
              <a:off x="1458360" y="5606536"/>
              <a:ext cx="597666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kstboks 9"/>
            <p:cNvSpPr txBox="1"/>
            <p:nvPr/>
          </p:nvSpPr>
          <p:spPr>
            <a:xfrm>
              <a:off x="1691680" y="5753361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2012	2013	2014	2015	2016	2017</a:t>
              </a:r>
            </a:p>
          </p:txBody>
        </p:sp>
        <p:cxnSp>
          <p:nvCxnSpPr>
            <p:cNvPr id="14" name="Lige forbindelse 13"/>
            <p:cNvCxnSpPr/>
            <p:nvPr/>
          </p:nvCxnSpPr>
          <p:spPr bwMode="auto">
            <a:xfrm>
              <a:off x="1835696" y="4725144"/>
              <a:ext cx="208823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Lige forbindelse 14"/>
            <p:cNvCxnSpPr>
              <a:cxnSpLocks/>
            </p:cNvCxnSpPr>
            <p:nvPr/>
          </p:nvCxnSpPr>
          <p:spPr bwMode="auto">
            <a:xfrm>
              <a:off x="3889349" y="3933056"/>
              <a:ext cx="255485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>
                  <a:alpha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Lige forbindelse 15"/>
            <p:cNvCxnSpPr/>
            <p:nvPr/>
          </p:nvCxnSpPr>
          <p:spPr bwMode="auto">
            <a:xfrm>
              <a:off x="6408204" y="3429000"/>
              <a:ext cx="104411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1BB">
                  <a:alpha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Lige forbindelse 17"/>
            <p:cNvCxnSpPr/>
            <p:nvPr/>
          </p:nvCxnSpPr>
          <p:spPr bwMode="auto">
            <a:xfrm flipV="1">
              <a:off x="3902540" y="4005064"/>
              <a:ext cx="0" cy="6480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75000"/>
                  <a:alpha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Lige forbindelse 18"/>
            <p:cNvCxnSpPr>
              <a:cxnSpLocks/>
            </p:cNvCxnSpPr>
            <p:nvPr/>
          </p:nvCxnSpPr>
          <p:spPr bwMode="auto">
            <a:xfrm flipV="1">
              <a:off x="6444208" y="3516850"/>
              <a:ext cx="0" cy="3168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75000"/>
                  <a:alpha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Tekstboks 49"/>
            <p:cNvSpPr txBox="1"/>
            <p:nvPr/>
          </p:nvSpPr>
          <p:spPr>
            <a:xfrm>
              <a:off x="768632" y="2420888"/>
              <a:ext cx="64807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da-DK" sz="1800" dirty="0"/>
                <a:t>3,5</a:t>
              </a:r>
            </a:p>
            <a:p>
              <a:pPr algn="r">
                <a:lnSpc>
                  <a:spcPct val="150000"/>
                </a:lnSpc>
              </a:pPr>
              <a:r>
                <a:rPr lang="da-DK" sz="1800" dirty="0"/>
                <a:t>3</a:t>
              </a:r>
            </a:p>
            <a:p>
              <a:pPr algn="r">
                <a:lnSpc>
                  <a:spcPct val="150000"/>
                </a:lnSpc>
              </a:pPr>
              <a:r>
                <a:rPr lang="da-DK" sz="1800" dirty="0"/>
                <a:t>2,5</a:t>
              </a:r>
            </a:p>
            <a:p>
              <a:pPr algn="r">
                <a:lnSpc>
                  <a:spcPct val="150000"/>
                </a:lnSpc>
              </a:pPr>
              <a:r>
                <a:rPr lang="da-DK" sz="1800" dirty="0"/>
                <a:t>2</a:t>
              </a:r>
            </a:p>
            <a:p>
              <a:pPr algn="r">
                <a:lnSpc>
                  <a:spcPct val="150000"/>
                </a:lnSpc>
              </a:pPr>
              <a:r>
                <a:rPr lang="da-DK" sz="1800" dirty="0"/>
                <a:t>1,5</a:t>
              </a:r>
            </a:p>
            <a:p>
              <a:pPr algn="r">
                <a:lnSpc>
                  <a:spcPct val="150000"/>
                </a:lnSpc>
              </a:pPr>
              <a:r>
                <a:rPr lang="da-DK" sz="1800" dirty="0"/>
                <a:t>1</a:t>
              </a:r>
            </a:p>
            <a:p>
              <a:pPr algn="r">
                <a:lnSpc>
                  <a:spcPct val="150000"/>
                </a:lnSpc>
              </a:pPr>
              <a:r>
                <a:rPr lang="da-DK" sz="1800" dirty="0"/>
                <a:t>0,5</a:t>
              </a:r>
            </a:p>
            <a:p>
              <a:pPr algn="r">
                <a:lnSpc>
                  <a:spcPct val="150000"/>
                </a:lnSpc>
              </a:pPr>
              <a:r>
                <a:rPr lang="da-DK" sz="1800" dirty="0"/>
                <a:t>0</a:t>
              </a:r>
            </a:p>
          </p:txBody>
        </p:sp>
      </p:grpSp>
      <p:sp>
        <p:nvSpPr>
          <p:cNvPr id="54" name="Tekstboks 53"/>
          <p:cNvSpPr txBox="1"/>
          <p:nvPr/>
        </p:nvSpPr>
        <p:spPr>
          <a:xfrm>
            <a:off x="1961004" y="2072724"/>
            <a:ext cx="24669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Initiatives taken</a:t>
            </a:r>
          </a:p>
          <a:p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Visiting members 2-4 a year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Visiting potential new members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website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Started more coordination between Commissions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Newsletter</a:t>
            </a:r>
          </a:p>
          <a:p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8" name="Lige pilforbindelse 57"/>
          <p:cNvCxnSpPr/>
          <p:nvPr/>
        </p:nvCxnSpPr>
        <p:spPr bwMode="auto">
          <a:xfrm>
            <a:off x="1979712" y="2343562"/>
            <a:ext cx="0" cy="22316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49804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kstboks 59"/>
          <p:cNvSpPr txBox="1"/>
          <p:nvPr/>
        </p:nvSpPr>
        <p:spPr>
          <a:xfrm>
            <a:off x="4283968" y="20727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CFPA 2.0</a:t>
            </a:r>
          </a:p>
        </p:txBody>
      </p:sp>
      <p:sp>
        <p:nvSpPr>
          <p:cNvPr id="61" name="Rektangel 60"/>
          <p:cNvSpPr/>
          <p:nvPr/>
        </p:nvSpPr>
        <p:spPr>
          <a:xfrm>
            <a:off x="6410433" y="2072724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800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CFPA 2.5</a:t>
            </a:r>
          </a:p>
        </p:txBody>
      </p:sp>
      <p:cxnSp>
        <p:nvCxnSpPr>
          <p:cNvPr id="62" name="Lige pilforbindelse 61"/>
          <p:cNvCxnSpPr/>
          <p:nvPr/>
        </p:nvCxnSpPr>
        <p:spPr bwMode="auto">
          <a:xfrm>
            <a:off x="4355976" y="2343562"/>
            <a:ext cx="0" cy="12688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49804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Lige pilforbindelse 62"/>
          <p:cNvCxnSpPr>
            <a:cxnSpLocks/>
          </p:cNvCxnSpPr>
          <p:nvPr/>
        </p:nvCxnSpPr>
        <p:spPr bwMode="auto">
          <a:xfrm>
            <a:off x="6448819" y="2336628"/>
            <a:ext cx="0" cy="9483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49804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7009394" y="3790360"/>
            <a:ext cx="12779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Symbols:</a:t>
            </a:r>
          </a:p>
          <a:p>
            <a:r>
              <a:rPr lang="en-GB" sz="1600" dirty="0"/>
              <a:t>done</a:t>
            </a:r>
          </a:p>
          <a:p>
            <a:r>
              <a:rPr lang="en-GB" sz="1600" dirty="0"/>
              <a:t>not done / </a:t>
            </a:r>
            <a:br>
              <a:rPr lang="en-GB" sz="1600" dirty="0"/>
            </a:br>
            <a:r>
              <a:rPr lang="en-GB" sz="1600" dirty="0"/>
              <a:t>not possible</a:t>
            </a:r>
          </a:p>
          <a:p>
            <a:r>
              <a:rPr lang="en-GB" sz="1600" dirty="0"/>
              <a:t>ongoing</a:t>
            </a:r>
          </a:p>
        </p:txBody>
      </p:sp>
      <p:pic>
        <p:nvPicPr>
          <p:cNvPr id="27" name="Grafik 26" descr="Häkch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4948" y="4051920"/>
            <a:ext cx="385192" cy="385192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8060709" y="458112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dirty="0">
                <a:solidFill>
                  <a:srgbClr val="00B050"/>
                </a:solidFill>
              </a:rPr>
              <a:t>~</a:t>
            </a:r>
          </a:p>
        </p:txBody>
      </p:sp>
      <p:pic>
        <p:nvPicPr>
          <p:cNvPr id="29" name="Grafik 28" descr="Schließ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437112"/>
            <a:ext cx="385192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G CFPA-E Security</a:t>
            </a:r>
            <a:endParaRPr lang="de-CH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20</a:t>
            </a:fld>
            <a:endParaRPr lang="de-DE" sz="2000">
              <a:solidFill>
                <a:schemeClr val="hlink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476511" y="2065014"/>
            <a:ext cx="27512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de-C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endParaRPr lang="da-DK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topics to consider?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143238" y="2077105"/>
            <a:ext cx="24482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de-C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endParaRPr lang="da-DK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SC make proposal for decision at the GA 2015</a:t>
            </a:r>
          </a:p>
          <a:p>
            <a:endParaRPr lang="da-DK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https://encrypted-tbn2.gstatic.com/images?q=tbn:ANd9GcT2Rp2DuDiWhJOXU8oc-2nvzX5hskVwkWftjwLttQZ4rPhjSTYcu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159422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26" descr="Häkch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8913" y="2507756"/>
            <a:ext cx="385192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G CFPA-E </a:t>
            </a:r>
            <a:r>
              <a:rPr lang="de-CH" altLang="da-DK" b="1" dirty="0" smtClean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&amp; Natural </a:t>
            </a:r>
            <a:r>
              <a:rPr lang="de-CH" altLang="da-DK" b="1" dirty="0" err="1" smtClean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Hazards</a:t>
            </a:r>
            <a:endParaRPr lang="de-CH" b="1" dirty="0">
              <a:solidFill>
                <a:srgbClr val="0071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21</a:t>
            </a:fld>
            <a:endParaRPr lang="de-DE" sz="2000">
              <a:solidFill>
                <a:schemeClr val="hlink"/>
              </a:solidFill>
            </a:endParaRPr>
          </a:p>
        </p:txBody>
      </p:sp>
      <p:pic>
        <p:nvPicPr>
          <p:cNvPr id="2052" name="Picture 4" descr="https://encrypted-tbn2.gstatic.com/images?q=tbn:ANd9GcT2Rp2DuDiWhJOXU8oc-2nvzX5hskVwkWftjwLttQZ4rPhjSTYcu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159422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43195"/>
              </p:ext>
            </p:extLst>
          </p:nvPr>
        </p:nvGraphicFramePr>
        <p:xfrm>
          <a:off x="3168593" y="2420888"/>
          <a:ext cx="5760640" cy="412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3836884473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742521867"/>
                    </a:ext>
                  </a:extLst>
                </a:gridCol>
              </a:tblGrid>
              <a:tr h="453648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Ambition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Action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696814"/>
                  </a:ext>
                </a:extLst>
              </a:tr>
              <a:tr h="36740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More countries active in Security Commission.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More members active in Guideline</a:t>
                      </a:r>
                      <a:r>
                        <a:rPr lang="en-US" sz="1600" baseline="0" dirty="0" smtClean="0"/>
                        <a:t> Commission’s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working group Natural Hazards.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CFPA E members that are not working</a:t>
                      </a:r>
                      <a:r>
                        <a:rPr lang="en-US" sz="1600" baseline="0" dirty="0" smtClean="0"/>
                        <a:t> with Security and/or Natural Hazards find partner in their home countries who can join and be active in Security Commission / Natural Hazards group.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055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3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Consequences of CFPA 2.0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1043607" y="2205038"/>
            <a:ext cx="7795593" cy="4392314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dirty="0"/>
              <a:t>Greater involvement from member organisations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dirty="0"/>
              <a:t>Professionalise the organisation by employing a part time Director / CEO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dirty="0"/>
              <a:t>Increased cost for operation and development of CFPA-E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dirty="0"/>
              <a:t>The costs will increase </a:t>
            </a:r>
            <a:br>
              <a:rPr lang="en-GB" dirty="0"/>
            </a:br>
            <a:r>
              <a:rPr lang="en-GB" dirty="0"/>
              <a:t>- Next 1-3 years use some of our financial reserves </a:t>
            </a:r>
            <a:br>
              <a:rPr lang="en-GB" dirty="0"/>
            </a:br>
            <a:r>
              <a:rPr lang="en-GB" dirty="0"/>
              <a:t>-  Increase membership fee in 2-3 years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dirty="0"/>
              <a:t>	 </a:t>
            </a:r>
          </a:p>
          <a:p>
            <a:pPr marL="0" indent="0">
              <a:spcAft>
                <a:spcPts val="1800"/>
              </a:spcAft>
              <a:buNone/>
            </a:pPr>
            <a:endParaRPr lang="en-GB" dirty="0"/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22</a:t>
            </a:fld>
            <a:endParaRPr lang="de-DE" sz="2000">
              <a:solidFill>
                <a:schemeClr val="hlin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04974" y="198884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dirty="0">
                <a:solidFill>
                  <a:srgbClr val="00B050"/>
                </a:solidFill>
              </a:rPr>
              <a:t>~</a:t>
            </a:r>
          </a:p>
        </p:txBody>
      </p:sp>
      <p:pic>
        <p:nvPicPr>
          <p:cNvPr id="6" name="Grafik 5" descr="Häkch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6843" y="4077072"/>
            <a:ext cx="385192" cy="385192"/>
          </a:xfrm>
          <a:prstGeom prst="rect">
            <a:avLst/>
          </a:prstGeom>
        </p:spPr>
      </p:pic>
      <p:pic>
        <p:nvPicPr>
          <p:cNvPr id="7" name="Grafik 5" descr="Häkch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6843" y="3221360"/>
            <a:ext cx="385192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64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Consequences of CFPA </a:t>
            </a:r>
            <a:r>
              <a:rPr lang="en-GB" b="1" dirty="0" smtClean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</a:t>
            </a:r>
            <a:endParaRPr lang="en-GB" b="1" dirty="0">
              <a:solidFill>
                <a:srgbClr val="0071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1043607" y="2205038"/>
            <a:ext cx="7795593" cy="4392314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dirty="0"/>
              <a:t>Greater involvement from member </a:t>
            </a:r>
            <a:r>
              <a:rPr lang="en-GB" dirty="0" smtClean="0"/>
              <a:t>organisations.</a:t>
            </a:r>
            <a:endParaRPr lang="en-GB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dirty="0"/>
              <a:t>Increased cost for operation and development of </a:t>
            </a:r>
            <a:r>
              <a:rPr lang="en-GB" dirty="0" smtClean="0"/>
              <a:t>CFPA-E.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dirty="0" smtClean="0"/>
              <a:t>Increase membership fee.</a:t>
            </a:r>
            <a:endParaRPr lang="en-GB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dirty="0" smtClean="0"/>
              <a:t>More certification and business for CFPA E’s members.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dirty="0" smtClean="0"/>
              <a:t>CFPA E will get more well-known. 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dirty="0" smtClean="0"/>
              <a:t>“Together we will be stronger”.</a:t>
            </a:r>
            <a:endParaRPr lang="en-GB" dirty="0"/>
          </a:p>
          <a:p>
            <a:pPr marL="0" indent="0">
              <a:spcAft>
                <a:spcPts val="1800"/>
              </a:spcAft>
              <a:buNone/>
            </a:pPr>
            <a:r>
              <a:rPr lang="en-GB" dirty="0"/>
              <a:t>	 </a:t>
            </a:r>
          </a:p>
          <a:p>
            <a:pPr marL="0" indent="0">
              <a:spcAft>
                <a:spcPts val="1800"/>
              </a:spcAft>
              <a:buNone/>
            </a:pPr>
            <a:endParaRPr lang="en-GB" dirty="0"/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23</a:t>
            </a:fld>
            <a:endParaRPr lang="de-DE" sz="200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95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Strategy</a:t>
            </a:r>
            <a:r>
              <a:rPr lang="sv-SE" b="1" dirty="0" smtClean="0"/>
              <a:t> 2018-2020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 err="1" smtClean="0"/>
              <a:t>We</a:t>
            </a:r>
            <a:r>
              <a:rPr lang="sv-SE" b="1" dirty="0" smtClean="0"/>
              <a:t> </a:t>
            </a:r>
            <a:r>
              <a:rPr lang="sv-SE" b="1" dirty="0" err="1" smtClean="0"/>
              <a:t>will</a:t>
            </a:r>
            <a:r>
              <a:rPr lang="sv-SE" b="1" dirty="0" smtClean="0"/>
              <a:t> </a:t>
            </a:r>
            <a:r>
              <a:rPr lang="sv-SE" b="1" dirty="0" err="1" smtClean="0"/>
              <a:t>increase</a:t>
            </a:r>
            <a:r>
              <a:rPr lang="sv-SE" b="1" dirty="0" smtClean="0"/>
              <a:t> the </a:t>
            </a:r>
            <a:r>
              <a:rPr lang="sv-SE" b="1" dirty="0" err="1" smtClean="0"/>
              <a:t>numbers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Newsletter </a:t>
            </a:r>
            <a:r>
              <a:rPr lang="sv-SE" b="1" dirty="0" err="1" smtClean="0"/>
              <a:t>subscribers</a:t>
            </a:r>
            <a:endParaRPr lang="sv-SE" b="1" dirty="0" smtClean="0"/>
          </a:p>
          <a:p>
            <a:endParaRPr lang="sv-SE" dirty="0"/>
          </a:p>
          <a:p>
            <a:pPr marL="0" indent="0">
              <a:buNone/>
            </a:pPr>
            <a:r>
              <a:rPr lang="sv-SE" b="1" dirty="0" err="1" smtClean="0"/>
              <a:t>Strategy</a:t>
            </a:r>
            <a:r>
              <a:rPr lang="sv-SE" b="1" dirty="0" smtClean="0"/>
              <a:t>: In the end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year</a:t>
            </a:r>
            <a:r>
              <a:rPr lang="sv-SE" b="1" dirty="0" smtClean="0"/>
              <a:t> 2020 </a:t>
            </a:r>
            <a:r>
              <a:rPr lang="sv-SE" b="1" dirty="0" err="1" smtClean="0"/>
              <a:t>we</a:t>
            </a:r>
            <a:r>
              <a:rPr lang="sv-SE" b="1" dirty="0" smtClean="0"/>
              <a:t> </a:t>
            </a:r>
            <a:r>
              <a:rPr lang="sv-SE" b="1" dirty="0" err="1" smtClean="0"/>
              <a:t>will</a:t>
            </a:r>
            <a:r>
              <a:rPr lang="sv-SE" b="1" dirty="0" smtClean="0"/>
              <a:t> </a:t>
            </a:r>
            <a:r>
              <a:rPr lang="sv-SE" b="1" dirty="0" err="1" smtClean="0"/>
              <a:t>have</a:t>
            </a:r>
            <a:r>
              <a:rPr lang="sv-SE" b="1" dirty="0" smtClean="0"/>
              <a:t> 10,000 </a:t>
            </a:r>
            <a:r>
              <a:rPr lang="sv-SE" b="1" dirty="0" err="1" smtClean="0"/>
              <a:t>subscribers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the Newsletter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3996250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err="1" smtClean="0"/>
              <a:t>Numbers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of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subscribers</a:t>
            </a:r>
            <a:r>
              <a:rPr lang="sv-SE" sz="3600" b="1" dirty="0" smtClean="0"/>
              <a:t> and </a:t>
            </a:r>
            <a:r>
              <a:rPr lang="sv-SE" sz="3600" b="1" dirty="0" err="1" smtClean="0"/>
              <a:t>number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of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inhabitan</a:t>
            </a:r>
            <a:endParaRPr lang="sv-SE" sz="36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 smtClean="0"/>
              <a:t>Before 7/12 2016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 smtClean="0"/>
              <a:t>Totally</a:t>
            </a:r>
            <a:r>
              <a:rPr lang="sv-SE" dirty="0" smtClean="0"/>
              <a:t> 285 </a:t>
            </a:r>
            <a:r>
              <a:rPr lang="sv-SE" dirty="0" err="1" smtClean="0"/>
              <a:t>subscribers</a:t>
            </a:r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396 million </a:t>
            </a:r>
            <a:r>
              <a:rPr lang="sv-SE" dirty="0" err="1" smtClean="0"/>
              <a:t>inhabitant</a:t>
            </a:r>
            <a:r>
              <a:rPr lang="sv-SE" dirty="0" smtClean="0"/>
              <a:t> in all </a:t>
            </a:r>
            <a:r>
              <a:rPr lang="sv-SE" dirty="0" err="1" smtClean="0"/>
              <a:t>member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53013" y="2205038"/>
            <a:ext cx="3786187" cy="446432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Best </a:t>
            </a:r>
            <a:r>
              <a:rPr lang="sv-SE" dirty="0" err="1" smtClean="0"/>
              <a:t>members</a:t>
            </a:r>
            <a:endParaRPr lang="sv-SE" sz="1000" dirty="0"/>
          </a:p>
          <a:p>
            <a:r>
              <a:rPr lang="sv-SE" sz="1800" dirty="0" err="1" smtClean="0"/>
              <a:t>Denmark</a:t>
            </a:r>
            <a:r>
              <a:rPr lang="sv-SE" sz="1800" dirty="0" smtClean="0"/>
              <a:t> 41 ….. 5.5 million</a:t>
            </a:r>
          </a:p>
          <a:p>
            <a:r>
              <a:rPr lang="sv-SE" sz="1800" dirty="0" smtClean="0"/>
              <a:t>Finland 36 …….. 5.5 million</a:t>
            </a:r>
          </a:p>
          <a:p>
            <a:r>
              <a:rPr lang="sv-SE" sz="1800" dirty="0" smtClean="0"/>
              <a:t>Portugal 22 ……. 11 million </a:t>
            </a:r>
          </a:p>
          <a:p>
            <a:r>
              <a:rPr lang="sv-SE" sz="1800" dirty="0" smtClean="0"/>
              <a:t>UK 21 …………….. 61 million</a:t>
            </a:r>
          </a:p>
          <a:p>
            <a:r>
              <a:rPr lang="sv-SE" sz="1800" dirty="0" err="1" smtClean="0"/>
              <a:t>Belgium</a:t>
            </a:r>
            <a:r>
              <a:rPr lang="sv-SE" sz="1800" dirty="0" smtClean="0"/>
              <a:t> 20 …….. 11 million</a:t>
            </a:r>
          </a:p>
          <a:p>
            <a:r>
              <a:rPr lang="sv-SE" sz="1800" dirty="0" err="1" smtClean="0"/>
              <a:t>Slovenia</a:t>
            </a:r>
            <a:r>
              <a:rPr lang="sv-SE" sz="1800" dirty="0" smtClean="0"/>
              <a:t> 20 ………. 2 million</a:t>
            </a:r>
          </a:p>
          <a:p>
            <a:r>
              <a:rPr lang="sv-SE" sz="1800" dirty="0" err="1" smtClean="0"/>
              <a:t>Norway</a:t>
            </a:r>
            <a:r>
              <a:rPr lang="sv-SE" sz="1800" dirty="0" smtClean="0"/>
              <a:t> 15 ……….. 5 million</a:t>
            </a:r>
          </a:p>
          <a:p>
            <a:r>
              <a:rPr lang="sv-SE" sz="1800" dirty="0" err="1" smtClean="0"/>
              <a:t>Germany</a:t>
            </a:r>
            <a:r>
              <a:rPr lang="sv-SE" sz="1800" dirty="0" smtClean="0"/>
              <a:t> 14 ……. 83 million</a:t>
            </a:r>
          </a:p>
          <a:p>
            <a:r>
              <a:rPr lang="sv-SE" sz="1800" dirty="0" err="1" smtClean="0"/>
              <a:t>Italy</a:t>
            </a:r>
            <a:r>
              <a:rPr lang="sv-SE" sz="1800" dirty="0" smtClean="0"/>
              <a:t> 14 ……………. 63 million</a:t>
            </a:r>
          </a:p>
          <a:p>
            <a:r>
              <a:rPr lang="sv-SE" sz="1800" dirty="0" smtClean="0"/>
              <a:t>Sweden 11 ………. 10 million</a:t>
            </a:r>
          </a:p>
          <a:p>
            <a:r>
              <a:rPr lang="sv-SE" sz="1800" dirty="0" smtClean="0"/>
              <a:t>All </a:t>
            </a:r>
            <a:r>
              <a:rPr lang="sv-SE" sz="1800" dirty="0" err="1" smtClean="0"/>
              <a:t>other</a:t>
            </a:r>
            <a:r>
              <a:rPr lang="sv-SE" sz="1800" dirty="0" smtClean="0"/>
              <a:t> </a:t>
            </a:r>
            <a:r>
              <a:rPr lang="sv-SE" sz="1800" dirty="0" err="1" smtClean="0"/>
              <a:t>members</a:t>
            </a:r>
            <a:r>
              <a:rPr lang="sv-SE" sz="1800" dirty="0" smtClean="0"/>
              <a:t> 30 ….. 161 million</a:t>
            </a:r>
          </a:p>
        </p:txBody>
      </p:sp>
    </p:spTree>
    <p:extLst>
      <p:ext uri="{BB962C8B-B14F-4D97-AF65-F5344CB8AC3E}">
        <p14:creationId xmlns:p14="http://schemas.microsoft.com/office/powerpoint/2010/main" val="4114721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771781" cy="1008112"/>
          </a:xfrm>
        </p:spPr>
        <p:txBody>
          <a:bodyPr>
            <a:normAutofit fontScale="90000"/>
          </a:bodyPr>
          <a:lstStyle/>
          <a:p>
            <a:r>
              <a:rPr lang="sv-SE" b="1" dirty="0" err="1" smtClean="0"/>
              <a:t>Together</a:t>
            </a:r>
            <a:r>
              <a:rPr lang="sv-SE" b="1" dirty="0" smtClean="0"/>
              <a:t> it </a:t>
            </a:r>
            <a:r>
              <a:rPr lang="sv-SE" b="1" dirty="0" err="1" smtClean="0"/>
              <a:t>will</a:t>
            </a:r>
            <a:r>
              <a:rPr lang="sv-SE" b="1" dirty="0" smtClean="0"/>
              <a:t> be </a:t>
            </a:r>
            <a:r>
              <a:rPr lang="sv-SE" b="1" dirty="0" err="1" smtClean="0"/>
              <a:t>possible</a:t>
            </a:r>
            <a:r>
              <a:rPr lang="sv-SE" b="1" dirty="0" smtClean="0"/>
              <a:t> </a:t>
            </a:r>
            <a:r>
              <a:rPr lang="sv-SE" b="1" dirty="0" err="1" smtClean="0"/>
              <a:t>until</a:t>
            </a:r>
            <a:r>
              <a:rPr lang="sv-SE" b="1" dirty="0" smtClean="0"/>
              <a:t> 2020</a:t>
            </a:r>
            <a:br>
              <a:rPr lang="sv-SE" b="1" dirty="0" smtClean="0"/>
            </a:br>
            <a:r>
              <a:rPr lang="sv-SE" sz="2000" b="1" dirty="0" smtClean="0"/>
              <a:t>- </a:t>
            </a:r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many</a:t>
            </a:r>
            <a:r>
              <a:rPr lang="sv-SE" sz="2000" dirty="0" smtClean="0"/>
              <a:t> </a:t>
            </a:r>
            <a:r>
              <a:rPr lang="sv-SE" sz="2000" b="1" dirty="0" err="1" smtClean="0"/>
              <a:t>subscribers</a:t>
            </a:r>
            <a:r>
              <a:rPr lang="sv-SE" sz="2000" b="1" dirty="0" smtClean="0"/>
              <a:t>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need</a:t>
            </a:r>
            <a:r>
              <a:rPr lang="sv-SE" sz="2000" dirty="0" smtClean="0"/>
              <a:t> </a:t>
            </a:r>
            <a:r>
              <a:rPr lang="sv-SE" sz="2000" b="1" dirty="0" smtClean="0"/>
              <a:t>from </a:t>
            </a:r>
            <a:r>
              <a:rPr lang="sv-SE" sz="2000" b="1" dirty="0" err="1" smtClean="0"/>
              <a:t>each</a:t>
            </a:r>
            <a:r>
              <a:rPr lang="sv-SE" sz="2000" b="1" dirty="0" smtClean="0"/>
              <a:t> country </a:t>
            </a:r>
            <a:r>
              <a:rPr lang="sv-SE" sz="2000" dirty="0" err="1" smtClean="0"/>
              <a:t>if</a:t>
            </a:r>
            <a:r>
              <a:rPr lang="sv-SE" sz="2000" dirty="0" smtClean="0"/>
              <a:t>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share</a:t>
            </a:r>
            <a:r>
              <a:rPr lang="sv-SE" sz="2000" dirty="0" smtClean="0"/>
              <a:t> the </a:t>
            </a:r>
            <a:r>
              <a:rPr lang="sv-SE" sz="2000" dirty="0" err="1" smtClean="0"/>
              <a:t>responsibility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1187624" y="2996952"/>
            <a:ext cx="3744416" cy="373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err="1" smtClean="0"/>
              <a:t>Austria</a:t>
            </a:r>
            <a:r>
              <a:rPr lang="sv-SE" sz="2400" dirty="0" smtClean="0"/>
              <a:t>: 227 </a:t>
            </a:r>
          </a:p>
          <a:p>
            <a:pPr marL="0" indent="0">
              <a:buNone/>
            </a:pPr>
            <a:r>
              <a:rPr lang="sv-SE" sz="2400" dirty="0" err="1" smtClean="0"/>
              <a:t>Belgium</a:t>
            </a:r>
            <a:r>
              <a:rPr lang="sv-SE" sz="2400" dirty="0" smtClean="0"/>
              <a:t>: 278</a:t>
            </a:r>
          </a:p>
          <a:p>
            <a:pPr marL="0" indent="0">
              <a:buNone/>
            </a:pPr>
            <a:r>
              <a:rPr lang="sv-SE" sz="2400" dirty="0" err="1" smtClean="0"/>
              <a:t>Czech</a:t>
            </a:r>
            <a:r>
              <a:rPr lang="sv-SE" sz="2400" dirty="0" smtClean="0"/>
              <a:t> </a:t>
            </a:r>
            <a:r>
              <a:rPr lang="sv-SE" sz="2400" dirty="0" err="1" smtClean="0"/>
              <a:t>Republic</a:t>
            </a:r>
            <a:r>
              <a:rPr lang="sv-SE" sz="2400" dirty="0" smtClean="0"/>
              <a:t>: 252</a:t>
            </a:r>
          </a:p>
          <a:p>
            <a:pPr marL="0" indent="0">
              <a:buNone/>
            </a:pPr>
            <a:r>
              <a:rPr lang="sv-SE" sz="2400" dirty="0" err="1" smtClean="0"/>
              <a:t>Denmark</a:t>
            </a:r>
            <a:r>
              <a:rPr lang="sv-SE" sz="2400" dirty="0" smtClean="0"/>
              <a:t>: 139</a:t>
            </a:r>
          </a:p>
          <a:p>
            <a:pPr marL="0" indent="0">
              <a:buNone/>
            </a:pPr>
            <a:r>
              <a:rPr lang="sv-SE" sz="2400" dirty="0" smtClean="0"/>
              <a:t>Finland: 139</a:t>
            </a:r>
          </a:p>
          <a:p>
            <a:pPr marL="0" indent="0">
              <a:buNone/>
            </a:pPr>
            <a:r>
              <a:rPr lang="sv-SE" sz="2400" dirty="0" err="1" smtClean="0"/>
              <a:t>France</a:t>
            </a:r>
            <a:r>
              <a:rPr lang="sv-SE" sz="2400" dirty="0" smtClean="0"/>
              <a:t>: 1,616</a:t>
            </a:r>
          </a:p>
          <a:p>
            <a:pPr marL="0" indent="0">
              <a:buNone/>
            </a:pPr>
            <a:r>
              <a:rPr lang="sv-SE" sz="2400" dirty="0" err="1" smtClean="0"/>
              <a:t>Germany</a:t>
            </a:r>
            <a:r>
              <a:rPr lang="sv-SE" sz="2400" dirty="0" smtClean="0"/>
              <a:t>: 2,096</a:t>
            </a:r>
          </a:p>
          <a:p>
            <a:pPr marL="0" indent="0">
              <a:buNone/>
            </a:pPr>
            <a:r>
              <a:rPr lang="sv-SE" sz="2400" dirty="0" err="1" smtClean="0"/>
              <a:t>Italy</a:t>
            </a:r>
            <a:r>
              <a:rPr lang="sv-SE" sz="2400" dirty="0" smtClean="0"/>
              <a:t>: 1,590</a:t>
            </a:r>
            <a:endParaRPr lang="sv-SE" sz="24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5364088" y="2924944"/>
            <a:ext cx="3384376" cy="373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err="1" smtClean="0"/>
              <a:t>Norway</a:t>
            </a:r>
            <a:r>
              <a:rPr lang="sv-SE" sz="2400" dirty="0" smtClean="0"/>
              <a:t>: 126</a:t>
            </a:r>
          </a:p>
          <a:p>
            <a:pPr marL="0" indent="0">
              <a:buNone/>
            </a:pPr>
            <a:r>
              <a:rPr lang="sv-SE" sz="2400" dirty="0" smtClean="0"/>
              <a:t>Portugal: 278</a:t>
            </a:r>
          </a:p>
          <a:p>
            <a:pPr marL="0" indent="0">
              <a:buNone/>
            </a:pPr>
            <a:r>
              <a:rPr lang="sv-SE" sz="2400" dirty="0" err="1" smtClean="0"/>
              <a:t>Serbia</a:t>
            </a:r>
            <a:r>
              <a:rPr lang="sv-SE" sz="2400" dirty="0" smtClean="0"/>
              <a:t>: 202</a:t>
            </a:r>
          </a:p>
          <a:p>
            <a:pPr marL="0" indent="0">
              <a:buNone/>
            </a:pPr>
            <a:r>
              <a:rPr lang="sv-SE" sz="2400" dirty="0" err="1" smtClean="0"/>
              <a:t>Slovenia</a:t>
            </a:r>
            <a:r>
              <a:rPr lang="sv-SE" sz="2400" dirty="0" smtClean="0"/>
              <a:t>: 50</a:t>
            </a:r>
          </a:p>
          <a:p>
            <a:pPr marL="0" indent="0">
              <a:buNone/>
            </a:pPr>
            <a:r>
              <a:rPr lang="sv-SE" sz="2400" dirty="0" err="1" smtClean="0"/>
              <a:t>Spain</a:t>
            </a:r>
            <a:r>
              <a:rPr lang="sv-SE" sz="2400" dirty="0" smtClean="0"/>
              <a:t>: 1,010</a:t>
            </a:r>
          </a:p>
          <a:p>
            <a:pPr marL="0" indent="0">
              <a:buNone/>
            </a:pPr>
            <a:r>
              <a:rPr lang="sv-SE" sz="2400" dirty="0" smtClean="0"/>
              <a:t>Sweden: 252</a:t>
            </a:r>
          </a:p>
          <a:p>
            <a:pPr marL="0" indent="0">
              <a:buNone/>
            </a:pPr>
            <a:r>
              <a:rPr lang="sv-SE" sz="2400" dirty="0" err="1" smtClean="0"/>
              <a:t>Switzerland</a:t>
            </a:r>
            <a:r>
              <a:rPr lang="sv-SE" sz="2400" dirty="0" smtClean="0"/>
              <a:t>: 202</a:t>
            </a:r>
          </a:p>
          <a:p>
            <a:pPr marL="0" indent="0">
              <a:buNone/>
            </a:pPr>
            <a:r>
              <a:rPr lang="sv-SE" sz="2400" dirty="0" smtClean="0"/>
              <a:t>UK: 1,540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294645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2276872"/>
            <a:ext cx="7776865" cy="2448272"/>
          </a:xfrm>
        </p:spPr>
        <p:txBody>
          <a:bodyPr/>
          <a:lstStyle/>
          <a:p>
            <a:pPr algn="ctr"/>
            <a:r>
              <a:rPr lang="sv-SE" altLang="da-DK" sz="9600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CFPA </a:t>
            </a:r>
            <a:r>
              <a:rPr lang="sv-SE" altLang="da-DK" sz="9600" b="1" dirty="0" smtClean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</a:t>
            </a:r>
            <a:r>
              <a:rPr lang="sv-SE" altLang="da-DK" sz="9600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altLang="da-DK" sz="9600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altLang="da-DK" sz="4000" dirty="0" smtClean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sv-SE" altLang="da-DK" sz="4000" dirty="0" err="1" smtClean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  <a:r>
              <a:rPr lang="sv-SE" altLang="da-DK" sz="4000" dirty="0" smtClean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color on the </a:t>
            </a:r>
            <a:r>
              <a:rPr lang="sv-SE" altLang="da-DK" sz="4000" dirty="0" err="1" smtClean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</a:t>
            </a:r>
            <a:r>
              <a:rPr lang="sv-SE" altLang="da-DK" sz="4000" dirty="0" smtClean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altLang="da-DK" sz="4000" dirty="0" err="1" smtClean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pictures</a:t>
            </a:r>
            <a:endParaRPr lang="fr-FR" sz="9600" b="1" dirty="0">
              <a:solidFill>
                <a:srgbClr val="0071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4DDABFBF-BBA2-4B1D-8BB4-2573FEE32A7C}" type="slidenum">
              <a:rPr lang="de-DE" sz="2000">
                <a:solidFill>
                  <a:schemeClr val="hlink"/>
                </a:solidFill>
              </a:rPr>
              <a:pPr/>
              <a:t>3</a:t>
            </a:fld>
            <a:endParaRPr lang="de-DE" sz="200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5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412776"/>
            <a:ext cx="7771781" cy="864096"/>
          </a:xfrm>
        </p:spPr>
        <p:txBody>
          <a:bodyPr/>
          <a:lstStyle/>
          <a:p>
            <a:r>
              <a:rPr lang="fr-FR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CFPA </a:t>
            </a:r>
            <a:r>
              <a:rPr lang="fr-FR" b="1" dirty="0" err="1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</a:t>
            </a:r>
            <a:endParaRPr lang="de-C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1319831" y="2420888"/>
            <a:ext cx="7795593" cy="4032250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+mj-lt"/>
              <a:buAutoNum type="alphaLcPeriod"/>
            </a:pPr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Customer centered services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eriod"/>
            </a:pPr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Cooperation and endorsement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eriod"/>
            </a:pPr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Lobbying / Influence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eriod"/>
            </a:pPr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Promotion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eriod"/>
            </a:pPr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CFPA International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eriod"/>
            </a:pPr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Membership / network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eriod"/>
            </a:pP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Security </a:t>
            </a:r>
            <a:r>
              <a:rPr lang="en-US" sz="15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(&amp; Natural Hazards)</a:t>
            </a:r>
            <a:endParaRPr lang="en-US" sz="15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lphaLcPeriod"/>
            </a:pP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4</a:t>
            </a:fld>
            <a:endParaRPr lang="de-DE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3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A Customer Centred Services</a:t>
            </a:r>
            <a:endParaRPr lang="da-DK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</a:t>
            </a:r>
            <a:fld id="{60295727-C04F-4955-97DE-90D41AA1DB27}" type="slidenum">
              <a:rPr lang="de-DE" smtClean="0">
                <a:solidFill>
                  <a:schemeClr val="hlink"/>
                </a:solidFill>
              </a:rPr>
              <a:pPr>
                <a:defRPr/>
              </a:pPr>
              <a:t>5</a:t>
            </a:fld>
            <a:endParaRPr lang="de-DE" dirty="0">
              <a:solidFill>
                <a:schemeClr val="hlink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002067" y="3501008"/>
            <a:ext cx="2520280" cy="1504175"/>
            <a:chOff x="1979712" y="2564904"/>
            <a:chExt cx="5161524" cy="3240360"/>
          </a:xfrm>
        </p:grpSpPr>
        <p:graphicFrame>
          <p:nvGraphicFramePr>
            <p:cNvPr id="5" name="Diagramm 6"/>
            <p:cNvGraphicFramePr/>
            <p:nvPr>
              <p:extLst/>
            </p:nvPr>
          </p:nvGraphicFramePr>
          <p:xfrm>
            <a:off x="1979712" y="2564904"/>
            <a:ext cx="5161524" cy="32403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kstboks 5"/>
            <p:cNvSpPr txBox="1"/>
            <p:nvPr/>
          </p:nvSpPr>
          <p:spPr>
            <a:xfrm>
              <a:off x="3885510" y="4267765"/>
              <a:ext cx="1368152" cy="430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7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Customer</a:t>
              </a:r>
            </a:p>
          </p:txBody>
        </p:sp>
      </p:grpSp>
      <p:sp>
        <p:nvSpPr>
          <p:cNvPr id="8" name="Tekstboks 7"/>
          <p:cNvSpPr txBox="1"/>
          <p:nvPr/>
        </p:nvSpPr>
        <p:spPr>
          <a:xfrm>
            <a:off x="3458040" y="2420888"/>
            <a:ext cx="26261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centred services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Raise the minimum level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Tighten coordination / collaboration between Commissions</a:t>
            </a:r>
          </a:p>
          <a:p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6133124" y="2428546"/>
            <a:ext cx="29753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least 5 countries state willingness to use the Guideline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should be customer demand for the service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case for each new course/guideline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with certification to prove qualification/product quality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package to promote widest use of the system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meetings together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Co-ordinate the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fik 2" descr="Häkch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7544" y="3068960"/>
            <a:ext cx="385192" cy="3851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466650" y="345250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dirty="0">
                <a:solidFill>
                  <a:srgbClr val="00B050"/>
                </a:solidFill>
              </a:rPr>
              <a:t>~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116001" y="4567629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dirty="0">
                <a:solidFill>
                  <a:srgbClr val="00B050"/>
                </a:solidFill>
              </a:rPr>
              <a:t>~</a:t>
            </a:r>
          </a:p>
        </p:txBody>
      </p:sp>
      <p:pic>
        <p:nvPicPr>
          <p:cNvPr id="12" name="Grafik 11" descr="Häkch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9576" y="4034592"/>
            <a:ext cx="385192" cy="385192"/>
          </a:xfrm>
          <a:prstGeom prst="rect">
            <a:avLst/>
          </a:prstGeom>
        </p:spPr>
      </p:pic>
      <p:pic>
        <p:nvPicPr>
          <p:cNvPr id="13" name="Grafik 12" descr="Häkch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66719" y="5185360"/>
            <a:ext cx="385192" cy="385192"/>
          </a:xfrm>
          <a:prstGeom prst="rect">
            <a:avLst/>
          </a:prstGeom>
        </p:spPr>
      </p:pic>
      <p:pic>
        <p:nvPicPr>
          <p:cNvPr id="14" name="Grafik 13" descr="Häkch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97901" y="5593235"/>
            <a:ext cx="385192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01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A Customer Centred Services</a:t>
            </a:r>
            <a:endParaRPr lang="da-DK" b="1" dirty="0">
              <a:solidFill>
                <a:srgbClr val="0071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</a:t>
            </a:r>
            <a:fld id="{60295727-C04F-4955-97DE-90D41AA1DB27}" type="slidenum">
              <a:rPr lang="de-DE" smtClean="0">
                <a:solidFill>
                  <a:schemeClr val="hlink"/>
                </a:solidFill>
              </a:rPr>
              <a:pPr>
                <a:defRPr/>
              </a:pPr>
              <a:t>6</a:t>
            </a:fld>
            <a:endParaRPr lang="de-DE" dirty="0">
              <a:solidFill>
                <a:schemeClr val="hlink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827584" y="3356992"/>
            <a:ext cx="2520280" cy="1504175"/>
            <a:chOff x="1979712" y="2564904"/>
            <a:chExt cx="5161524" cy="3240360"/>
          </a:xfrm>
        </p:grpSpPr>
        <p:graphicFrame>
          <p:nvGraphicFramePr>
            <p:cNvPr id="5" name="Diagramm 6"/>
            <p:cNvGraphicFramePr/>
            <p:nvPr>
              <p:extLst>
                <p:ext uri="{D42A27DB-BD31-4B8C-83A1-F6EECF244321}">
                  <p14:modId xmlns:p14="http://schemas.microsoft.com/office/powerpoint/2010/main" val="3545505964"/>
                </p:ext>
              </p:extLst>
            </p:nvPr>
          </p:nvGraphicFramePr>
          <p:xfrm>
            <a:off x="1979712" y="2564904"/>
            <a:ext cx="5161524" cy="32403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kstboks 5"/>
            <p:cNvSpPr txBox="1"/>
            <p:nvPr/>
          </p:nvSpPr>
          <p:spPr>
            <a:xfrm>
              <a:off x="3885510" y="4267765"/>
              <a:ext cx="1368152" cy="430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Customer</a:t>
              </a:r>
            </a:p>
          </p:txBody>
        </p:sp>
      </p:grp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97380"/>
              </p:ext>
            </p:extLst>
          </p:nvPr>
        </p:nvGraphicFramePr>
        <p:xfrm>
          <a:off x="3416474" y="2183264"/>
          <a:ext cx="5476006" cy="412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902">
                  <a:extLst>
                    <a:ext uri="{9D8B030D-6E8A-4147-A177-3AD203B41FA5}">
                      <a16:colId xmlns="" xmlns:a16="http://schemas.microsoft.com/office/drawing/2014/main" val="3836884473"/>
                    </a:ext>
                  </a:extLst>
                </a:gridCol>
                <a:gridCol w="2736104">
                  <a:extLst>
                    <a:ext uri="{9D8B030D-6E8A-4147-A177-3AD203B41FA5}">
                      <a16:colId xmlns="" xmlns:a16="http://schemas.microsoft.com/office/drawing/2014/main" val="742521867"/>
                    </a:ext>
                  </a:extLst>
                </a:gridCol>
              </a:tblGrid>
              <a:tr h="453648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Ambition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Action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696814"/>
                  </a:ext>
                </a:extLst>
              </a:tr>
              <a:tr h="36740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Ensure that all services of CFPA-E produced are on a high level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Develop at least one certification Guideline each year.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Revise old Guidelines and complete with certification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Produce</a:t>
                      </a:r>
                      <a:r>
                        <a:rPr lang="en-US" sz="1600" baseline="0" dirty="0" smtClean="0"/>
                        <a:t> certification system that is accepted and well-known in Europe. 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Periodical review of courses, continuously improve the quality.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GC &amp; SC propose a process to ensure that each Guideline has high quality.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Connect all Guidelines to CFPA E courses.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Add ”implemented by and name of GC/SC member” in each Guideline.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055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79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a-DK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A Customer Centred Services</a:t>
            </a:r>
            <a:endParaRPr lang="da-DK" b="1" dirty="0">
              <a:solidFill>
                <a:srgbClr val="0071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</a:t>
            </a:r>
            <a:fld id="{60295727-C04F-4955-97DE-90D41AA1DB27}" type="slidenum">
              <a:rPr lang="de-DE" smtClean="0">
                <a:solidFill>
                  <a:schemeClr val="hlink"/>
                </a:solidFill>
              </a:rPr>
              <a:pPr>
                <a:defRPr/>
              </a:pPr>
              <a:t>7</a:t>
            </a:fld>
            <a:endParaRPr lang="de-DE" dirty="0">
              <a:solidFill>
                <a:schemeClr val="hlink"/>
              </a:solidFill>
            </a:endParaRP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61705"/>
              </p:ext>
            </p:extLst>
          </p:nvPr>
        </p:nvGraphicFramePr>
        <p:xfrm>
          <a:off x="3416474" y="2183264"/>
          <a:ext cx="5476006" cy="420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902">
                  <a:extLst>
                    <a:ext uri="{9D8B030D-6E8A-4147-A177-3AD203B41FA5}">
                      <a16:colId xmlns="" xmlns:a16="http://schemas.microsoft.com/office/drawing/2014/main" val="3836884473"/>
                    </a:ext>
                  </a:extLst>
                </a:gridCol>
                <a:gridCol w="2736104">
                  <a:extLst>
                    <a:ext uri="{9D8B030D-6E8A-4147-A177-3AD203B41FA5}">
                      <a16:colId xmlns="" xmlns:a16="http://schemas.microsoft.com/office/drawing/2014/main" val="742521867"/>
                    </a:ext>
                  </a:extLst>
                </a:gridCol>
              </a:tblGrid>
              <a:tr h="453648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Ambition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Action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696814"/>
                  </a:ext>
                </a:extLst>
              </a:tr>
              <a:tr h="36740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Develop a  CFPA E</a:t>
                      </a:r>
                      <a:r>
                        <a:rPr lang="en-US" sz="1600" baseline="0" dirty="0" smtClean="0"/>
                        <a:t> strategy for qualification.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Make it possible for students to allocates CPD (</a:t>
                      </a:r>
                      <a:r>
                        <a:rPr lang="en-US" sz="1600" baseline="0" dirty="0" err="1" smtClean="0"/>
                        <a:t>Continguing</a:t>
                      </a:r>
                      <a:r>
                        <a:rPr lang="en-US" sz="1600" baseline="0" dirty="0" smtClean="0"/>
                        <a:t> Professional Development) 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TC develop a strategy for CFPA E students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Certify (or qualify) CFPA E students.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CFPA E’s courses approved by a well known </a:t>
                      </a:r>
                      <a:r>
                        <a:rPr lang="en-US" sz="1600" dirty="0" err="1" smtClean="0"/>
                        <a:t>organisation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Set up an</a:t>
                      </a:r>
                      <a:r>
                        <a:rPr lang="en-US" sz="1600" baseline="0" dirty="0" smtClean="0"/>
                        <a:t> Academy that will qualify and certificate people to approved EQF level.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Make</a:t>
                      </a:r>
                      <a:r>
                        <a:rPr lang="en-US" sz="1600" baseline="0" dirty="0" smtClean="0"/>
                        <a:t> an institute that people can belong to which allocates CPD points to members.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0555481"/>
                  </a:ext>
                </a:extLst>
              </a:tr>
            </a:tbl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60096852"/>
              </p:ext>
            </p:extLst>
          </p:nvPr>
        </p:nvGraphicFramePr>
        <p:xfrm>
          <a:off x="467544" y="2708920"/>
          <a:ext cx="29523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82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1268760"/>
            <a:ext cx="7992889" cy="864096"/>
          </a:xfrm>
        </p:spPr>
        <p:txBody>
          <a:bodyPr/>
          <a:lstStyle/>
          <a:p>
            <a:r>
              <a:rPr lang="de-CH" altLang="da-DK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B Co-operation &amp; Endorsement</a:t>
            </a:r>
            <a:endParaRPr lang="de-CH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8</a:t>
            </a:fld>
            <a:endParaRPr lang="de-DE" sz="2000">
              <a:solidFill>
                <a:schemeClr val="hlink"/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3476511" y="2111119"/>
            <a:ext cx="275125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 with European / international organisations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Endorsement</a:t>
            </a: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177431" y="2077105"/>
            <a:ext cx="244827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/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and contact organizations like CTIF, FEU, SFPE, EFSG to promote collaborative work</a:t>
            </a: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other organizations endorse Guidelines and Courses, for ex</a:t>
            </a:r>
            <a:r>
              <a:rPr lang="en-GB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IE, CTIF, FEU</a:t>
            </a: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</a:pPr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Guidelines and Courses in such a way as to be </a:t>
            </a:r>
            <a:r>
              <a:rPr lang="en-GB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able for endorsement. </a:t>
            </a: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utoShape 6" descr="data:image/jpeg;base64,/9j/4AAQSkZJRgABAQAAAQABAAD/2wCEAAkGBhQREBMUExQVFRQVGBUUFBYSGBAVFRQWGBQVFBQVEhYYHCYfFxkjHRUUIDAgIycqLCwsFR4xNTAqNSYrLCkBCQoKDgwOGg8PGiwkHyQsLSwqLCwpLzUsLCwsLCksKSwsKSwpLCwpLCwsLCkpLCksKSkpLCwsLCwsLCwpLCksKf/AABEIAM8A9AMBIgACEQEDEQH/xAAcAAEAAgMBAQEAAAAAAAAAAAAABQYCAwQHAQj/xAA8EAACAQIDBQYDBgUDBQAAAAAAAQIDEQQSIQUGMUFREyJhcYGRscHRBxQyUqHwI0JykuFissIVFkNzgv/EABoBAQEBAQEBAQAAAAAAAAAAAAABAgMEBgX/xAAlEQEBAAICAgIBBAMAAAAAAAAAAQIRAzESIQRBYQUTUcEiQoH/2gAMAwEAAhEDEQA/APcQAAAAAAwrTtFvktX5cwMnIXI6VeWa9+4/wtcGvqd9OV0buOozMtsswTPp8sYafQfLAD6D5m6kXjt58PSjKTqKShpPs+/kd0kpKN7N34Po+hnPPHCbyulkt6SpwY7bEKcstnKdlLJFPNlbtmXJ2s9LlT2zv5UlFPBdk25wglWUs0rxm5tRumrNQ87s4MTtZdpUTnKrOKU5J9qrybhmSilmy01Ko1FLq7XR4fm/Jy4uKZcfu26jpx4eWWqv2z9pxq5raSjKUXFvXuuzflqn/wDS6nYUf/raoV6M+9JyvRbbeSMHKE23o3nSXrZ38Lwa+B8m/I4Znl31U5MPHLQAD3OYAAAAAAAAAAAAAAAAAAAAAAACq4ic8PVlGL7vFJ6pp8Lr9PQ7cNvEl+KPrH6P6nZtrZ3awvH8cdV49Y/vmVLP14o7TWUc76q40ts0pfzpf1afHQ64VE+DT8mmUGVQ1yrW8PIzcGtvRDXiK6hCUpcIpt+SV2eb1tsVI/hqTXlKX1OvaeFnLZ33icJ4yorTjSlKo4RV7ZnCLvOy1aM3HS7d2P36oYinOlRVScp/w03HLFSfFSu8ySV3w1S0ucOH3fpdnUg+FWfaVMqUVKbd82mq15XIDYuMp10kqlGFZqUYdnBwhBzcLKVv5kk1Zt/i9H83Y3z7TG1MNUUnlU3Tnw7Xs/xXp/ytpOSs+TTufHfqPJyfI5Mrh1j/AM9fy/Q4pMJ7+3bvHu9VrV4dissKcI5HGKtBR1acr8b2evUq+3cZUqY6HdvKq1GmqclmzZrW14cVxL9tzDzr0J0qbldp2UZZc2WUdHrzUpeyPItu4CeEqxaUouMu+lKzi9Mr0fHyL+mZ/uT9vO+v4/vacs8fcTVbaLqONKTnGEG4ztJ96zvfTjNO7s+nFF8+z/fWpUqSo4qrmuoRpOULNyu1ZuK1vprLnbXUruy28Zgo0aDoxcZynW7ZqGkkkqrlrmlHhfpJcSuUaVSjPtKc3Hs5KWeGWS7kruSvo7a2Pp/j8WHHhrB488rld1+igUXcD7QFi3KjVnFTjZU3LuzrWvmlJLup2yuy6+16OuOUy6SzQADSAAAAAAAAAAAAAAAAAAAAAAQ229gdr34WVTnfhPz6Px/amQWXQ81xSlTeWcXF9Hp7dThrYs9UrUIzVpRUl0kk17MjKu6WFk7uivR1Ir2TSN+bPi8tr18zsuenvoep7OWSMUuCSXsrGuO6mFppyjRjdJtOWadmk9VmbsYYaqdMdWVm+mva25WDxbcqlJKb/wDJTvTnfq3H8T87lU279j0qtXtqeMqZ1HJHt1majZppTi07Wb5c2egUap1Rnc8nJwYW7sdMc68cx32fbVhCUIyp1FycKjjLT+tLUp21dw9pXWfD4iejbyXqaq1vwtn6WPlzjh8bjwu8Y3c7e3gm7Gz6tC8a9DERhUpunUy0arlHNGSUsttWmr+xF7Y2NWp1oyw0K9WLbTk8PWUrZXFqUWnxTa5n6NlUOeriH1PTjNemK8A2Xu5tGpVUqOErUpLL/Eeal3lFxzKVS1lbitT2nA7TnQo0Y15RlWslVcL5c1tXE2Yqu3zK9j25TjGOsm1b3N48Um6zcl7pVM0U+qT9zM5tnJ9jTvxyRv8A2o6TDQAAAAAAAAAAAAAAAAAAAAAAAAAAMasLxa6pr3RWKNWxaSsbUpdnWkuUu8vXj+tzrx36YydlGudcK5C06x0wxAyiRLKuHWI5YgPEnLTe3ZUrnJVrmipiTkq4k1IlZYiuVTaWOarw42va+tr6aX6kvjMVZMg9n7VU3WpN3Tabi/LRrxO30y9M2DWz4am73uvm0zvIbdNWw0VmUrOXDldtpfP1Jk4XtuAAIoAAAAAAAAAAAAAAAAAAAAAAAAR+2cB2tPT8cdY+PWPr8UiQBZdCjwrW09Gny8zfGsSu29g571KWk+Mo8p+K6S+JV/vLTad01o09Gn0a5HeWZOetJftjGVcjVihLFGfFduupXOStiDnq4o1YelOvPJTjml+iXWT5IukaMbiNLFVxFFxxMJQ0bVpNc+HHqX3bm59SjT7VTzpRvVWiy21co9Y/r8q5hNnudZJK7drLqzNu6utPRdzIfwZPm529ox+rLAceyNn9hRjDi1rJrg5PV2Ow53tqAAIoAAAAAAAAAAAAAAAAAAAAAAAAYzmkrt2XVic0k2+CI6vF1Fmei5L5vxNY47S3TKvtdcIK/i9F7cfgQG3cK6sXOWVSitHFWv4Pqato1XSkny+Boxm1c0LLmbs8emd7Vp7Qalla14aExsvZUsRoqtKD/LJyz+itr6NnNg8FHNmfEk/uKZbkaS+E3EgtatSU/CNoR9eL/VFiwuDhSjlpxUV0irer6srOB2rVpcW6kekndr+mX10LFgtowqruvXnF6SXmvmc7tqaQH2iYvLhFTXGrUhDxyp55f7UvU5txcLHPUk0s0VFRfS7le3sjm+0KtfEYaHJKc/NtqK9sr9yR3I41fKHxmXX+Kfa1AAw0AAAAAAAAAAAAAAAAAAAAAAAAAADi2rO0F4yin8fkjbRjeCOTb1S1OPXMn7Jv9+Zo+/WgrHT/AFYvbXtjYkaqaz28kivVt1pR4VU/NW+ZJV8f4nLGpOo7QTbNz32iLqYSpS1auusdV/g1R2slzM9o7Z+7VVCqpRk+Cs9V1TWj9CZwO61DEONSpGcHNXyRkoxbT1ukrptWdk+pixYi6W1L8zKpjL+a4NcV5Ms//Y+FtpCa8e0q6eOsiN2juNTirwxEqX/syTj/AMXf1JLF0q2PxU6lam5ycrJxi5ata3tfi/UuG5HGt5Q/5lYhu/Vc8uaE0rNTWdK/gmr/AC1Lru5gnQg0+85O7a04KyVufP3NXpPtOA+RlfgfTk2AAAAAAAAAAAAAAAAAAAAAAAAAACI2us0rdF8ePwRVNq4qVNNJ2Le4Z6k/O3skvkQ219g3acmrX4c34HbfUY/KpUMNWq9+c5KHJJ2ze3I9A3b2YqVJPmyHrwSjpyLLsqupU426Fz9RJ25N5NhQxNJqS70e9B84yWqa/epC7D2oqilRnpUg7PqpLhJeHNMuJQN7sI8PiY4iGn5vFcX6/Q5y7jVdmP2ziXNwzKCWncVm/Ft3ftY+YXA3eaTcnzcm2/dmOOxebLO3FK/nqfMPirktWJaCUSXwE046FK2ptG0XqN2d47u1ye9C+ONtV6rr/kyjK5hQrqSuj642d16rr4+YGYPkZX4H0igAAAAAAAAAAAAAAAAAAAAAAAI7DS/iz/qZybar99Lov1f7Rrr4ns61RN87+6TI3FYnM2+p6JPty/DTi62hv3b2taTg3w1XkR2JqEJXxrozU1yfDquaM/avW4TuroiN69ldvhpx5pXT+P6XNewtsKpCLTupJNE41c52eNa7jzapiLU8t72yq/C7vc5XtDKj7vNQ+71pU7WjfPHxUtb/ABR27s7nyxOWrXvGi9Yx1Uqi5P8A0w/V+WrWDPdnYcsXPtaq/gReifCrJPhZ8Yrn14dbSG9G5+W+IwsVGcdalKKsqiXFwS4T8Fx8y40qSjFRikopJJLRJLgkuSMibXSm7t7fVSKaZbKGJUiubf3Weft8Kkql71KatGNXrJclPx589dTDYm2lPR3jKOkoyTUovpJPVC/gWl6eXPw8TO5hSldGt3g/9P8At8vAdjeDGM0+Dv5GRFAAAAAAAAAAAAAAAAAAAAAEXtrY3bLNF5ai0Td7Nfll9Sl4utOlPJVi4y8eDXWL5o9IOfHbPp1o5akIzXiuHinxT8UbmWks282q4tW4lf2rib3L3tf7OM13h6zg9e5VTnHwSku8l55inYzcDHKVpQUl+am8yfpo/dGtys6b9ztsdm+zk+633fBvivX4nquzsUpw8ig7K+zepJLtWqceaVpT9LaLzv6FywOD7CooRblGy1lq+neduPP1F9zR17fdr7Ao16lKdWObI2rfyu9rZ1zV1w8SWR8lG6szVTbi7PVcn8pfX9vn203AAihVt/HCFGM8i7WU404VFdSjo5PVcdIvR6a8C0kftzZEcTRdN6O6lB/llHg/Lin4Nlg1bHxLjRgpvNKyuyThO6IKnhqsbJwfpla+J1Rq1IrWEvRX+FyDvqYSL5GP3TxfuzmWKn+WX9svoJ4uf5Zf2y+hryqajok3DVyuud+NvA6EyGr0a09Mr85OKXxJejDLGK6JL2VhSMwAZUAAAAAAAAAAAAAAAAAAAAACG2biHmlGXFSd/O9/35kycWPwd+/H8a8u8uj8ehvC69VnKO0+SVzhwmO5Plx6o7Y1EyXGwl215WuHDo/kzZCon81zRkc8667SKXF3v5JXJ2vToABFAAAAAAAAAAAAAAAAAAAAAAAAAAAAAAAAAABprYSMtWteq0f+fU1fdJLhJNeOj919DrBdppxyp1HpZe7+hhhtmtTU5Su0nZLhqubfHn0O8DZoABF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8" descr="data:image/jpeg;base64,/9j/4AAQSkZJRgABAQAAAQABAAD/2wCEAAkGBhQREBMUExQVFRQVGBUUFBYSGBAVFRQWGBQVFBQVEhYYHCYfFxkjHRUUIDAgIycqLCwsFR4xNTAqNSYrLCkBCQoKDgwOGg8PGiwkHyQsLSwqLCwpLzUsLCwsLCksKSwsKSwpLCwpLCwsLCkpLCksKSkpLCwsLCwsLCwpLCksKf/AABEIAM8A9AMBIgACEQEDEQH/xAAcAAEAAgMBAQEAAAAAAAAAAAAABQYCAwQHAQj/xAA8EAACAQIDBQYDBgUDBQAAAAAAAQIDEQQSIQUGMUFREyJhcYGRscHRBxQyUqHwI0JykuFissIVFkNzgv/EABoBAQEBAQEBAQAAAAAAAAAAAAABAgMEBgX/xAAlEQEBAAICAgIBBAMAAAAAAAAAAQIRAzESIQRBYQUTUcEiQoH/2gAMAwEAAhEDEQA/APcQAAAAAAwrTtFvktX5cwMnIXI6VeWa9+4/wtcGvqd9OV0buOozMtsswTPp8sYafQfLAD6D5m6kXjt58PSjKTqKShpPs+/kd0kpKN7N34Po+hnPPHCbyulkt6SpwY7bEKcstnKdlLJFPNlbtmXJ2s9LlT2zv5UlFPBdk25wglWUs0rxm5tRumrNQ87s4MTtZdpUTnKrOKU5J9qrybhmSilmy01Ko1FLq7XR4fm/Jy4uKZcfu26jpx4eWWqv2z9pxq5raSjKUXFvXuuzflqn/wDS6nYUf/raoV6M+9JyvRbbeSMHKE23o3nSXrZ38Lwa+B8m/I4Znl31U5MPHLQAD3OYAAAAAAAAAAAAAAAAAAAAAAACq4ic8PVlGL7vFJ6pp8Lr9PQ7cNvEl+KPrH6P6nZtrZ3awvH8cdV49Y/vmVLP14o7TWUc76q40ts0pfzpf1afHQ64VE+DT8mmUGVQ1yrW8PIzcGtvRDXiK6hCUpcIpt+SV2eb1tsVI/hqTXlKX1OvaeFnLZ33icJ4yorTjSlKo4RV7ZnCLvOy1aM3HS7d2P36oYinOlRVScp/w03HLFSfFSu8ySV3w1S0ucOH3fpdnUg+FWfaVMqUVKbd82mq15XIDYuMp10kqlGFZqUYdnBwhBzcLKVv5kk1Zt/i9H83Y3z7TG1MNUUnlU3Tnw7Xs/xXp/ytpOSs+TTufHfqPJyfI5Mrh1j/AM9fy/Q4pMJ7+3bvHu9VrV4dissKcI5HGKtBR1acr8b2evUq+3cZUqY6HdvKq1GmqclmzZrW14cVxL9tzDzr0J0qbldp2UZZc2WUdHrzUpeyPItu4CeEqxaUouMu+lKzi9Mr0fHyL+mZ/uT9vO+v4/vacs8fcTVbaLqONKTnGEG4ztJ96zvfTjNO7s+nFF8+z/fWpUqSo4qrmuoRpOULNyu1ZuK1vprLnbXUruy28Zgo0aDoxcZynW7ZqGkkkqrlrmlHhfpJcSuUaVSjPtKc3Hs5KWeGWS7kruSvo7a2Pp/j8WHHhrB488rld1+igUXcD7QFi3KjVnFTjZU3LuzrWvmlJLup2yuy6+16OuOUy6SzQADSAAAAAAAAAAAAAAAAAAAAAAQ229gdr34WVTnfhPz6Px/amQWXQ81xSlTeWcXF9Hp7dThrYs9UrUIzVpRUl0kk17MjKu6WFk7uivR1Ir2TSN+bPi8tr18zsuenvoep7OWSMUuCSXsrGuO6mFppyjRjdJtOWadmk9VmbsYYaqdMdWVm+mva25WDxbcqlJKb/wDJTvTnfq3H8T87lU279j0qtXtqeMqZ1HJHt1majZppTi07Wb5c2egUap1Rnc8nJwYW7sdMc68cx32fbVhCUIyp1FycKjjLT+tLUp21dw9pXWfD4iejbyXqaq1vwtn6WPlzjh8bjwu8Y3c7e3gm7Gz6tC8a9DERhUpunUy0arlHNGSUsttWmr+xF7Y2NWp1oyw0K9WLbTk8PWUrZXFqUWnxTa5n6NlUOeriH1PTjNemK8A2Xu5tGpVUqOErUpLL/Eeal3lFxzKVS1lbitT2nA7TnQo0Y15RlWslVcL5c1tXE2Yqu3zK9j25TjGOsm1b3N48Um6zcl7pVM0U+qT9zM5tnJ9jTvxyRv8A2o6TDQAAAAAAAAAAAAAAAAAAAAAAAAAAMasLxa6pr3RWKNWxaSsbUpdnWkuUu8vXj+tzrx36YydlGudcK5C06x0wxAyiRLKuHWI5YgPEnLTe3ZUrnJVrmipiTkq4k1IlZYiuVTaWOarw42va+tr6aX6kvjMVZMg9n7VU3WpN3Tabi/LRrxO30y9M2DWz4am73uvm0zvIbdNWw0VmUrOXDldtpfP1Jk4XtuAAIoAAAAAAAAAAAAAAAAAAAAAAAAR+2cB2tPT8cdY+PWPr8UiQBZdCjwrW09Gny8zfGsSu29g571KWk+Mo8p+K6S+JV/vLTad01o09Gn0a5HeWZOetJftjGVcjVihLFGfFduupXOStiDnq4o1YelOvPJTjml+iXWT5IukaMbiNLFVxFFxxMJQ0bVpNc+HHqX3bm59SjT7VTzpRvVWiy21co9Y/r8q5hNnudZJK7drLqzNu6utPRdzIfwZPm529ox+rLAceyNn9hRjDi1rJrg5PV2Ow53tqAAIoAAAAAAAAAAAAAAAAAAAAAAAAYzmkrt2XVic0k2+CI6vF1Fmei5L5vxNY47S3TKvtdcIK/i9F7cfgQG3cK6sXOWVSitHFWv4Pqato1XSkny+Boxm1c0LLmbs8emd7Vp7Qalla14aExsvZUsRoqtKD/LJyz+itr6NnNg8FHNmfEk/uKZbkaS+E3EgtatSU/CNoR9eL/VFiwuDhSjlpxUV0irer6srOB2rVpcW6kekndr+mX10LFgtowqruvXnF6SXmvmc7tqaQH2iYvLhFTXGrUhDxyp55f7UvU5txcLHPUk0s0VFRfS7le3sjm+0KtfEYaHJKc/NtqK9sr9yR3I41fKHxmXX+Kfa1AAw0AAAAAAAAAAAAAAAAAAAAAAAAAADi2rO0F4yin8fkjbRjeCOTb1S1OPXMn7Jv9+Zo+/WgrHT/AFYvbXtjYkaqaz28kivVt1pR4VU/NW+ZJV8f4nLGpOo7QTbNz32iLqYSpS1auusdV/g1R2slzM9o7Z+7VVCqpRk+Cs9V1TWj9CZwO61DEONSpGcHNXyRkoxbT1ukrptWdk+pixYi6W1L8zKpjL+a4NcV5Ms//Y+FtpCa8e0q6eOsiN2juNTirwxEqX/syTj/AMXf1JLF0q2PxU6lam5ycrJxi5ata3tfi/UuG5HGt5Q/5lYhu/Vc8uaE0rNTWdK/gmr/AC1Lru5gnQg0+85O7a04KyVufP3NXpPtOA+RlfgfTk2AAAAAAAAAAAAAAAAAAAAAAAAAACI2us0rdF8ePwRVNq4qVNNJ2Le4Z6k/O3skvkQ219g3acmrX4c34HbfUY/KpUMNWq9+c5KHJJ2ze3I9A3b2YqVJPmyHrwSjpyLLsqupU426Fz9RJ25N5NhQxNJqS70e9B84yWqa/epC7D2oqilRnpUg7PqpLhJeHNMuJQN7sI8PiY4iGn5vFcX6/Q5y7jVdmP2ziXNwzKCWncVm/Ft3ftY+YXA3eaTcnzcm2/dmOOxebLO3FK/nqfMPirktWJaCUSXwE046FK2ptG0XqN2d47u1ye9C+ONtV6rr/kyjK5hQrqSuj642d16rr4+YGYPkZX4H0igAAAAAAAAAAAAAAAAAAAAAAAI7DS/iz/qZybar99Lov1f7Rrr4ns61RN87+6TI3FYnM2+p6JPty/DTi62hv3b2taTg3w1XkR2JqEJXxrozU1yfDquaM/avW4TuroiN69ldvhpx5pXT+P6XNewtsKpCLTupJNE41c52eNa7jzapiLU8t72yq/C7vc5XtDKj7vNQ+71pU7WjfPHxUtb/ABR27s7nyxOWrXvGi9Yx1Uqi5P8A0w/V+WrWDPdnYcsXPtaq/gReifCrJPhZ8Yrn14dbSG9G5+W+IwsVGcdalKKsqiXFwS4T8Fx8y40qSjFRikopJJLRJLgkuSMibXSm7t7fVSKaZbKGJUiubf3Weft8Kkql71KatGNXrJclPx589dTDYm2lPR3jKOkoyTUovpJPVC/gWl6eXPw8TO5hSldGt3g/9P8At8vAdjeDGM0+Dv5GRFAAAAAAAAAAAAAAAAAAAAAEXtrY3bLNF5ai0Td7Nfll9Sl4utOlPJVi4y8eDXWL5o9IOfHbPp1o5akIzXiuHinxT8UbmWks282q4tW4lf2rib3L3tf7OM13h6zg9e5VTnHwSku8l55inYzcDHKVpQUl+am8yfpo/dGtys6b9ztsdm+zk+633fBvivX4nquzsUpw8ig7K+zepJLtWqceaVpT9LaLzv6FywOD7CooRblGy1lq+neduPP1F9zR17fdr7Ao16lKdWObI2rfyu9rZ1zV1w8SWR8lG6szVTbi7PVcn8pfX9vn203AAihVt/HCFGM8i7WU404VFdSjo5PVcdIvR6a8C0kftzZEcTRdN6O6lB/llHg/Lin4Nlg1bHxLjRgpvNKyuyThO6IKnhqsbJwfpla+J1Rq1IrWEvRX+FyDvqYSL5GP3TxfuzmWKn+WX9svoJ4uf5Zf2y+hryqajok3DVyuud+NvA6EyGr0a09Mr85OKXxJejDLGK6JL2VhSMwAZUAAAAAAAAAAAAAAAAAAAAACG2biHmlGXFSd/O9/35kycWPwd+/H8a8u8uj8ehvC69VnKO0+SVzhwmO5Plx6o7Y1EyXGwl215WuHDo/kzZCon81zRkc8667SKXF3v5JXJ2vToABFAAAAAAAAAAAAAAAAAAAAAAAAAAAAAAAAAABprYSMtWteq0f+fU1fdJLhJNeOj919DrBdppxyp1HpZe7+hhhtmtTU5Su0nZLhqubfHn0O8DZoABF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4" name="Picture 4" descr="https://encrypted-tbn2.gstatic.com/images?q=tbn:ANd9GcS_vrjYme-utNK0hyiKYn7gILAUioG_MTwL5taAKLwdhWHFlIA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73" y="321297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Häkch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9931" y="2748605"/>
            <a:ext cx="385192" cy="3851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360657" y="464532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dirty="0">
                <a:solidFill>
                  <a:srgbClr val="00B050"/>
                </a:solidFill>
              </a:rPr>
              <a:t>~</a:t>
            </a:r>
          </a:p>
        </p:txBody>
      </p:sp>
      <p:sp>
        <p:nvSpPr>
          <p:cNvPr id="3" name="Rektangel 2"/>
          <p:cNvSpPr/>
          <p:nvPr/>
        </p:nvSpPr>
        <p:spPr>
          <a:xfrm>
            <a:off x="8439931" y="3789040"/>
            <a:ext cx="385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800" dirty="0">
                <a:solidFill>
                  <a:srgbClr val="00B050"/>
                </a:solidFill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37146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1268760"/>
            <a:ext cx="7992889" cy="864096"/>
          </a:xfrm>
        </p:spPr>
        <p:txBody>
          <a:bodyPr/>
          <a:lstStyle/>
          <a:p>
            <a:r>
              <a:rPr lang="de-CH" altLang="da-DK" b="1" dirty="0">
                <a:solidFill>
                  <a:srgbClr val="0071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B Co-operation &amp; Endorsement</a:t>
            </a:r>
            <a:endParaRPr lang="de-CH" b="1" dirty="0">
              <a:solidFill>
                <a:srgbClr val="0071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>
                <a:solidFill>
                  <a:srgbClr val="CC0000"/>
                </a:solidFill>
              </a:rPr>
              <a:t> </a:t>
            </a:r>
            <a:fld id="{0A5D2FE6-F725-42BA-B7BB-F9AE94C0023C}" type="slidenum">
              <a:rPr lang="de-DE" sz="2000">
                <a:solidFill>
                  <a:schemeClr val="hlink"/>
                </a:solidFill>
              </a:rPr>
              <a:pPr/>
              <a:t>9</a:t>
            </a:fld>
            <a:endParaRPr lang="de-DE" sz="2000">
              <a:solidFill>
                <a:schemeClr val="hlink"/>
              </a:solidFill>
            </a:endParaRPr>
          </a:p>
        </p:txBody>
      </p:sp>
      <p:sp>
        <p:nvSpPr>
          <p:cNvPr id="6" name="AutoShape 6" descr="data:image/jpeg;base64,/9j/4AAQSkZJRgABAQAAAQABAAD/2wCEAAkGBhQREBMUExQVFRQVGBUUFBYSGBAVFRQWGBQVFBQVEhYYHCYfFxkjHRUUIDAgIycqLCwsFR4xNTAqNSYrLCkBCQoKDgwOGg8PGiwkHyQsLSwqLCwpLzUsLCwsLCksKSwsKSwpLCwpLCwsLCkpLCksKSkpLCwsLCwsLCwpLCksKf/AABEIAM8A9AMBIgACEQEDEQH/xAAcAAEAAgMBAQEAAAAAAAAAAAAABQYCAwQHAQj/xAA8EAACAQIDBQYDBgUDBQAAAAAAAQIDEQQSIQUGMUFREyJhcYGRscHRBxQyUqHwI0JykuFissIVFkNzgv/EABoBAQEBAQEBAQAAAAAAAAAAAAABAgMEBgX/xAAlEQEBAAICAgIBBAMAAAAAAAAAAQIRAzESIQRBYQUTUcEiQoH/2gAMAwEAAhEDEQA/APcQAAAAAAwrTtFvktX5cwMnIXI6VeWa9+4/wtcGvqd9OV0buOozMtsswTPp8sYafQfLAD6D5m6kXjt58PSjKTqKShpPs+/kd0kpKN7N34Po+hnPPHCbyulkt6SpwY7bEKcstnKdlLJFPNlbtmXJ2s9LlT2zv5UlFPBdk25wglWUs0rxm5tRumrNQ87s4MTtZdpUTnKrOKU5J9qrybhmSilmy01Ko1FLq7XR4fm/Jy4uKZcfu26jpx4eWWqv2z9pxq5raSjKUXFvXuuzflqn/wDS6nYUf/raoV6M+9JyvRbbeSMHKE23o3nSXrZ38Lwa+B8m/I4Znl31U5MPHLQAD3OYAAAAAAAAAAAAAAAAAAAAAAACq4ic8PVlGL7vFJ6pp8Lr9PQ7cNvEl+KPrH6P6nZtrZ3awvH8cdV49Y/vmVLP14o7TWUc76q40ts0pfzpf1afHQ64VE+DT8mmUGVQ1yrW8PIzcGtvRDXiK6hCUpcIpt+SV2eb1tsVI/hqTXlKX1OvaeFnLZ33icJ4yorTjSlKo4RV7ZnCLvOy1aM3HS7d2P36oYinOlRVScp/w03HLFSfFSu8ySV3w1S0ucOH3fpdnUg+FWfaVMqUVKbd82mq15XIDYuMp10kqlGFZqUYdnBwhBzcLKVv5kk1Zt/i9H83Y3z7TG1MNUUnlU3Tnw7Xs/xXp/ytpOSs+TTufHfqPJyfI5Mrh1j/AM9fy/Q4pMJ7+3bvHu9VrV4dissKcI5HGKtBR1acr8b2evUq+3cZUqY6HdvKq1GmqclmzZrW14cVxL9tzDzr0J0qbldp2UZZc2WUdHrzUpeyPItu4CeEqxaUouMu+lKzi9Mr0fHyL+mZ/uT9vO+v4/vacs8fcTVbaLqONKTnGEG4ztJ96zvfTjNO7s+nFF8+z/fWpUqSo4qrmuoRpOULNyu1ZuK1vprLnbXUruy28Zgo0aDoxcZynW7ZqGkkkqrlrmlHhfpJcSuUaVSjPtKc3Hs5KWeGWS7kruSvo7a2Pp/j8WHHhrB488rld1+igUXcD7QFi3KjVnFTjZU3LuzrWvmlJLup2yuy6+16OuOUy6SzQADSAAAAAAAAAAAAAAAAAAAAAAQ229gdr34WVTnfhPz6Px/amQWXQ81xSlTeWcXF9Hp7dThrYs9UrUIzVpRUl0kk17MjKu6WFk7uivR1Ir2TSN+bPi8tr18zsuenvoep7OWSMUuCSXsrGuO6mFppyjRjdJtOWadmk9VmbsYYaqdMdWVm+mva25WDxbcqlJKb/wDJTvTnfq3H8T87lU279j0qtXtqeMqZ1HJHt1majZppTi07Wb5c2egUap1Rnc8nJwYW7sdMc68cx32fbVhCUIyp1FycKjjLT+tLUp21dw9pXWfD4iejbyXqaq1vwtn6WPlzjh8bjwu8Y3c7e3gm7Gz6tC8a9DERhUpunUy0arlHNGSUsttWmr+xF7Y2NWp1oyw0K9WLbTk8PWUrZXFqUWnxTa5n6NlUOeriH1PTjNemK8A2Xu5tGpVUqOErUpLL/Eeal3lFxzKVS1lbitT2nA7TnQo0Y15RlWslVcL5c1tXE2Yqu3zK9j25TjGOsm1b3N48Um6zcl7pVM0U+qT9zM5tnJ9jTvxyRv8A2o6TDQAAAAAAAAAAAAAAAAAAAAAAAAAAMasLxa6pr3RWKNWxaSsbUpdnWkuUu8vXj+tzrx36YydlGudcK5C06x0wxAyiRLKuHWI5YgPEnLTe3ZUrnJVrmipiTkq4k1IlZYiuVTaWOarw42va+tr6aX6kvjMVZMg9n7VU3WpN3Tabi/LRrxO30y9M2DWz4am73uvm0zvIbdNWw0VmUrOXDldtpfP1Jk4XtuAAIoAAAAAAAAAAAAAAAAAAAAAAAAR+2cB2tPT8cdY+PWPr8UiQBZdCjwrW09Gny8zfGsSu29g571KWk+Mo8p+K6S+JV/vLTad01o09Gn0a5HeWZOetJftjGVcjVihLFGfFduupXOStiDnq4o1YelOvPJTjml+iXWT5IukaMbiNLFVxFFxxMJQ0bVpNc+HHqX3bm59SjT7VTzpRvVWiy21co9Y/r8q5hNnudZJK7drLqzNu6utPRdzIfwZPm529ox+rLAceyNn9hRjDi1rJrg5PV2Ow53tqAAIoAAAAAAAAAAAAAAAAAAAAAAAAYzmkrt2XVic0k2+CI6vF1Fmei5L5vxNY47S3TKvtdcIK/i9F7cfgQG3cK6sXOWVSitHFWv4Pqato1XSkny+Boxm1c0LLmbs8emd7Vp7Qalla14aExsvZUsRoqtKD/LJyz+itr6NnNg8FHNmfEk/uKZbkaS+E3EgtatSU/CNoR9eL/VFiwuDhSjlpxUV0irer6srOB2rVpcW6kekndr+mX10LFgtowqruvXnF6SXmvmc7tqaQH2iYvLhFTXGrUhDxyp55f7UvU5txcLHPUk0s0VFRfS7le3sjm+0KtfEYaHJKc/NtqK9sr9yR3I41fKHxmXX+Kfa1AAw0AAAAAAAAAAAAAAAAAAAAAAAAAADi2rO0F4yin8fkjbRjeCOTb1S1OPXMn7Jv9+Zo+/WgrHT/AFYvbXtjYkaqaz28kivVt1pR4VU/NW+ZJV8f4nLGpOo7QTbNz32iLqYSpS1auusdV/g1R2slzM9o7Z+7VVCqpRk+Cs9V1TWj9CZwO61DEONSpGcHNXyRkoxbT1ukrptWdk+pixYi6W1L8zKpjL+a4NcV5Ms//Y+FtpCa8e0q6eOsiN2juNTirwxEqX/syTj/AMXf1JLF0q2PxU6lam5ycrJxi5ata3tfi/UuG5HGt5Q/5lYhu/Vc8uaE0rNTWdK/gmr/AC1Lru5gnQg0+85O7a04KyVufP3NXpPtOA+RlfgfTk2AAAAAAAAAAAAAAAAAAAAAAAAAACI2us0rdF8ePwRVNq4qVNNJ2Le4Z6k/O3skvkQ219g3acmrX4c34HbfUY/KpUMNWq9+c5KHJJ2ze3I9A3b2YqVJPmyHrwSjpyLLsqupU426Fz9RJ25N5NhQxNJqS70e9B84yWqa/epC7D2oqilRnpUg7PqpLhJeHNMuJQN7sI8PiY4iGn5vFcX6/Q5y7jVdmP2ziXNwzKCWncVm/Ft3ftY+YXA3eaTcnzcm2/dmOOxebLO3FK/nqfMPirktWJaCUSXwE046FK2ptG0XqN2d47u1ye9C+ONtV6rr/kyjK5hQrqSuj642d16rr4+YGYPkZX4H0igAAAAAAAAAAAAAAAAAAAAAAAI7DS/iz/qZybar99Lov1f7Rrr4ns61RN87+6TI3FYnM2+p6JPty/DTi62hv3b2taTg3w1XkR2JqEJXxrozU1yfDquaM/avW4TuroiN69ldvhpx5pXT+P6XNewtsKpCLTupJNE41c52eNa7jzapiLU8t72yq/C7vc5XtDKj7vNQ+71pU7WjfPHxUtb/ABR27s7nyxOWrXvGi9Yx1Uqi5P8A0w/V+WrWDPdnYcsXPtaq/gReifCrJPhZ8Yrn14dbSG9G5+W+IwsVGcdalKKsqiXFwS4T8Fx8y40qSjFRikopJJLRJLgkuSMibXSm7t7fVSKaZbKGJUiubf3Weft8Kkql71KatGNXrJclPx589dTDYm2lPR3jKOkoyTUovpJPVC/gWl6eXPw8TO5hSldGt3g/9P8At8vAdjeDGM0+Dv5GRFAAAAAAAAAAAAAAAAAAAAAEXtrY3bLNF5ai0Td7Nfll9Sl4utOlPJVi4y8eDXWL5o9IOfHbPp1o5akIzXiuHinxT8UbmWks282q4tW4lf2rib3L3tf7OM13h6zg9e5VTnHwSku8l55inYzcDHKVpQUl+am8yfpo/dGtys6b9ztsdm+zk+633fBvivX4nquzsUpw8ig7K+zepJLtWqceaVpT9LaLzv6FywOD7CooRblGy1lq+neduPP1F9zR17fdr7Ao16lKdWObI2rfyu9rZ1zV1w8SWR8lG6szVTbi7PVcn8pfX9vn203AAihVt/HCFGM8i7WU404VFdSjo5PVcdIvR6a8C0kftzZEcTRdN6O6lB/llHg/Lin4Nlg1bHxLjRgpvNKyuyThO6IKnhqsbJwfpla+J1Rq1IrWEvRX+FyDvqYSL5GP3TxfuzmWKn+WX9svoJ4uf5Zf2y+hryqajok3DVyuud+NvA6EyGr0a09Mr85OKXxJejDLGK6JL2VhSMwAZUAAAAAAAAAAAAAAAAAAAAACG2biHmlGXFSd/O9/35kycWPwd+/H8a8u8uj8ehvC69VnKO0+SVzhwmO5Plx6o7Y1EyXGwl215WuHDo/kzZCon81zRkc8667SKXF3v5JXJ2vToABFAAAAAAAAAAAAAAAAAAAAAAAAAAAAAAAAAABprYSMtWteq0f+fU1fdJLhJNeOj919DrBdppxyp1HpZe7+hhhtmtTU5Su0nZLhqubfHn0O8DZoABF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8" descr="data:image/jpeg;base64,/9j/4AAQSkZJRgABAQAAAQABAAD/2wCEAAkGBhQREBMUExQVFRQVGBUUFBYSGBAVFRQWGBQVFBQVEhYYHCYfFxkjHRUUIDAgIycqLCwsFR4xNTAqNSYrLCkBCQoKDgwOGg8PGiwkHyQsLSwqLCwpLzUsLCwsLCksKSwsKSwpLCwpLCwsLCkpLCksKSkpLCwsLCwsLCwpLCksKf/AABEIAM8A9AMBIgACEQEDEQH/xAAcAAEAAgMBAQEAAAAAAAAAAAAABQYCAwQHAQj/xAA8EAACAQIDBQYDBgUDBQAAAAAAAQIDEQQSIQUGMUFREyJhcYGRscHRBxQyUqHwI0JykuFissIVFkNzgv/EABoBAQEBAQEBAQAAAAAAAAAAAAABAgMEBgX/xAAlEQEBAAICAgIBBAMAAAAAAAAAAQIRAzESIQRBYQUTUcEiQoH/2gAMAwEAAhEDEQA/APcQAAAAAAwrTtFvktX5cwMnIXI6VeWa9+4/wtcGvqd9OV0buOozMtsswTPp8sYafQfLAD6D5m6kXjt58PSjKTqKShpPs+/kd0kpKN7N34Po+hnPPHCbyulkt6SpwY7bEKcstnKdlLJFPNlbtmXJ2s9LlT2zv5UlFPBdk25wglWUs0rxm5tRumrNQ87s4MTtZdpUTnKrOKU5J9qrybhmSilmy01Ko1FLq7XR4fm/Jy4uKZcfu26jpx4eWWqv2z9pxq5raSjKUXFvXuuzflqn/wDS6nYUf/raoV6M+9JyvRbbeSMHKE23o3nSXrZ38Lwa+B8m/I4Znl31U5MPHLQAD3OYAAAAAAAAAAAAAAAAAAAAAAACq4ic8PVlGL7vFJ6pp8Lr9PQ7cNvEl+KPrH6P6nZtrZ3awvH8cdV49Y/vmVLP14o7TWUc76q40ts0pfzpf1afHQ64VE+DT8mmUGVQ1yrW8PIzcGtvRDXiK6hCUpcIpt+SV2eb1tsVI/hqTXlKX1OvaeFnLZ33icJ4yorTjSlKo4RV7ZnCLvOy1aM3HS7d2P36oYinOlRVScp/w03HLFSfFSu8ySV3w1S0ucOH3fpdnUg+FWfaVMqUVKbd82mq15XIDYuMp10kqlGFZqUYdnBwhBzcLKVv5kk1Zt/i9H83Y3z7TG1MNUUnlU3Tnw7Xs/xXp/ytpOSs+TTufHfqPJyfI5Mrh1j/AM9fy/Q4pMJ7+3bvHu9VrV4dissKcI5HGKtBR1acr8b2evUq+3cZUqY6HdvKq1GmqclmzZrW14cVxL9tzDzr0J0qbldp2UZZc2WUdHrzUpeyPItu4CeEqxaUouMu+lKzi9Mr0fHyL+mZ/uT9vO+v4/vacs8fcTVbaLqONKTnGEG4ztJ96zvfTjNO7s+nFF8+z/fWpUqSo4qrmuoRpOULNyu1ZuK1vprLnbXUruy28Zgo0aDoxcZynW7ZqGkkkqrlrmlHhfpJcSuUaVSjPtKc3Hs5KWeGWS7kruSvo7a2Pp/j8WHHhrB488rld1+igUXcD7QFi3KjVnFTjZU3LuzrWvmlJLup2yuy6+16OuOUy6SzQADSAAAAAAAAAAAAAAAAAAAAAAQ229gdr34WVTnfhPz6Px/amQWXQ81xSlTeWcXF9Hp7dThrYs9UrUIzVpRUl0kk17MjKu6WFk7uivR1Ir2TSN+bPi8tr18zsuenvoep7OWSMUuCSXsrGuO6mFppyjRjdJtOWadmk9VmbsYYaqdMdWVm+mva25WDxbcqlJKb/wDJTvTnfq3H8T87lU279j0qtXtqeMqZ1HJHt1majZppTi07Wb5c2egUap1Rnc8nJwYW7sdMc68cx32fbVhCUIyp1FycKjjLT+tLUp21dw9pXWfD4iejbyXqaq1vwtn6WPlzjh8bjwu8Y3c7e3gm7Gz6tC8a9DERhUpunUy0arlHNGSUsttWmr+xF7Y2NWp1oyw0K9WLbTk8PWUrZXFqUWnxTa5n6NlUOeriH1PTjNemK8A2Xu5tGpVUqOErUpLL/Eeal3lFxzKVS1lbitT2nA7TnQo0Y15RlWslVcL5c1tXE2Yqu3zK9j25TjGOsm1b3N48Um6zcl7pVM0U+qT9zM5tnJ9jTvxyRv8A2o6TDQAAAAAAAAAAAAAAAAAAAAAAAAAAMasLxa6pr3RWKNWxaSsbUpdnWkuUu8vXj+tzrx36YydlGudcK5C06x0wxAyiRLKuHWI5YgPEnLTe3ZUrnJVrmipiTkq4k1IlZYiuVTaWOarw42va+tr6aX6kvjMVZMg9n7VU3WpN3Tabi/LRrxO30y9M2DWz4am73uvm0zvIbdNWw0VmUrOXDldtpfP1Jk4XtuAAIoAAAAAAAAAAAAAAAAAAAAAAAAR+2cB2tPT8cdY+PWPr8UiQBZdCjwrW09Gny8zfGsSu29g571KWk+Mo8p+K6S+JV/vLTad01o09Gn0a5HeWZOetJftjGVcjVihLFGfFduupXOStiDnq4o1YelOvPJTjml+iXWT5IukaMbiNLFVxFFxxMJQ0bVpNc+HHqX3bm59SjT7VTzpRvVWiy21co9Y/r8q5hNnudZJK7drLqzNu6utPRdzIfwZPm529ox+rLAceyNn9hRjDi1rJrg5PV2Ow53tqAAIoAAAAAAAAAAAAAAAAAAAAAAAAYzmkrt2XVic0k2+CI6vF1Fmei5L5vxNY47S3TKvtdcIK/i9F7cfgQG3cK6sXOWVSitHFWv4Pqato1XSkny+Boxm1c0LLmbs8emd7Vp7Qalla14aExsvZUsRoqtKD/LJyz+itr6NnNg8FHNmfEk/uKZbkaS+E3EgtatSU/CNoR9eL/VFiwuDhSjlpxUV0irer6srOB2rVpcW6kekndr+mX10LFgtowqruvXnF6SXmvmc7tqaQH2iYvLhFTXGrUhDxyp55f7UvU5txcLHPUk0s0VFRfS7le3sjm+0KtfEYaHJKc/NtqK9sr9yR3I41fKHxmXX+Kfa1AAw0AAAAAAAAAAAAAAAAAAAAAAAAAADi2rO0F4yin8fkjbRjeCOTb1S1OPXMn7Jv9+Zo+/WgrHT/AFYvbXtjYkaqaz28kivVt1pR4VU/NW+ZJV8f4nLGpOo7QTbNz32iLqYSpS1auusdV/g1R2slzM9o7Z+7VVCqpRk+Cs9V1TWj9CZwO61DEONSpGcHNXyRkoxbT1ukrptWdk+pixYi6W1L8zKpjL+a4NcV5Ms//Y+FtpCa8e0q6eOsiN2juNTirwxEqX/syTj/AMXf1JLF0q2PxU6lam5ycrJxi5ata3tfi/UuG5HGt5Q/5lYhu/Vc8uaE0rNTWdK/gmr/AC1Lru5gnQg0+85O7a04KyVufP3NXpPtOA+RlfgfTk2AAAAAAAAAAAAAAAAAAAAAAAAAACI2us0rdF8ePwRVNq4qVNNJ2Le4Z6k/O3skvkQ219g3acmrX4c34HbfUY/KpUMNWq9+c5KHJJ2ze3I9A3b2YqVJPmyHrwSjpyLLsqupU426Fz9RJ25N5NhQxNJqS70e9B84yWqa/epC7D2oqilRnpUg7PqpLhJeHNMuJQN7sI8PiY4iGn5vFcX6/Q5y7jVdmP2ziXNwzKCWncVm/Ft3ftY+YXA3eaTcnzcm2/dmOOxebLO3FK/nqfMPirktWJaCUSXwE046FK2ptG0XqN2d47u1ye9C+ONtV6rr/kyjK5hQrqSuj642d16rr4+YGYPkZX4H0igAAAAAAAAAAAAAAAAAAAAAAAI7DS/iz/qZybar99Lov1f7Rrr4ns61RN87+6TI3FYnM2+p6JPty/DTi62hv3b2taTg3w1XkR2JqEJXxrozU1yfDquaM/avW4TuroiN69ldvhpx5pXT+P6XNewtsKpCLTupJNE41c52eNa7jzapiLU8t72yq/C7vc5XtDKj7vNQ+71pU7WjfPHxUtb/ABR27s7nyxOWrXvGi9Yx1Uqi5P8A0w/V+WrWDPdnYcsXPtaq/gReifCrJPhZ8Yrn14dbSG9G5+W+IwsVGcdalKKsqiXFwS4T8Fx8y40qSjFRikopJJLRJLgkuSMibXSm7t7fVSKaZbKGJUiubf3Weft8Kkql71KatGNXrJclPx589dTDYm2lPR3jKOkoyTUovpJPVC/gWl6eXPw8TO5hSldGt3g/9P8At8vAdjeDGM0+Dv5GRFAAAAAAAAAAAAAAAAAAAAAEXtrY3bLNF5ai0Td7Nfll9Sl4utOlPJVi4y8eDXWL5o9IOfHbPp1o5akIzXiuHinxT8UbmWks282q4tW4lf2rib3L3tf7OM13h6zg9e5VTnHwSku8l55inYzcDHKVpQUl+am8yfpo/dGtys6b9ztsdm+zk+633fBvivX4nquzsUpw8ig7K+zepJLtWqceaVpT9LaLzv6FywOD7CooRblGy1lq+neduPP1F9zR17fdr7Ao16lKdWObI2rfyu9rZ1zV1w8SWR8lG6szVTbi7PVcn8pfX9vn203AAihVt/HCFGM8i7WU404VFdSjo5PVcdIvR6a8C0kftzZEcTRdN6O6lB/llHg/Lin4Nlg1bHxLjRgpvNKyuyThO6IKnhqsbJwfpla+J1Rq1IrWEvRX+FyDvqYSL5GP3TxfuzmWKn+WX9svoJ4uf5Zf2y+hryqajok3DVyuud+NvA6EyGr0a09Mr85OKXxJejDLGK6JL2VhSMwAZUAAAAAAAAAAAAAAAAAAAAACG2biHmlGXFSd/O9/35kycWPwd+/H8a8u8uj8ehvC69VnKO0+SVzhwmO5Plx6o7Y1EyXGwl215WuHDo/kzZCon81zRkc8667SKXF3v5JXJ2vToABFAAAAAAAAAAAAAAAAAAAAAAAAAAAAAAAAAABprYSMtWteq0f+fU1fdJLhJNeOj919DrBdppxyp1HpZe7+hhhtmtTU5Su0nZLhqubfHn0O8DZoABF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4" name="Picture 4" descr="https://encrypted-tbn2.gstatic.com/images?q=tbn:ANd9GcS_vrjYme-utNK0hyiKYn7gILAUioG_MTwL5taAKLwdhWHFlIA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97" y="321297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0352"/>
              </p:ext>
            </p:extLst>
          </p:nvPr>
        </p:nvGraphicFramePr>
        <p:xfrm>
          <a:off x="3416474" y="2183264"/>
          <a:ext cx="5476006" cy="412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902">
                  <a:extLst>
                    <a:ext uri="{9D8B030D-6E8A-4147-A177-3AD203B41FA5}">
                      <a16:colId xmlns="" xmlns:a16="http://schemas.microsoft.com/office/drawing/2014/main" val="3836884473"/>
                    </a:ext>
                  </a:extLst>
                </a:gridCol>
                <a:gridCol w="2736104">
                  <a:extLst>
                    <a:ext uri="{9D8B030D-6E8A-4147-A177-3AD203B41FA5}">
                      <a16:colId xmlns="" xmlns:a16="http://schemas.microsoft.com/office/drawing/2014/main" val="742521867"/>
                    </a:ext>
                  </a:extLst>
                </a:gridCol>
              </a:tblGrid>
              <a:tr h="453648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Ambition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Action</a:t>
                      </a: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696814"/>
                  </a:ext>
                </a:extLst>
              </a:tr>
              <a:tr h="36740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Always co-operate in important work.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Find ways for more co-operation between CFPA-E’s members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Improve the internal network.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Follow what is done in IE, CTIF, FEU, SFPE, EFSG, CFPA-I,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Promote CFPA-E through its benefits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Establish personal contacts within other organizations in the market / field.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Appoint a CFPA-E member who can support </a:t>
                      </a:r>
                      <a:r>
                        <a:rPr lang="en-US" sz="1600" dirty="0" smtClean="0"/>
                        <a:t>a </a:t>
                      </a:r>
                      <a:r>
                        <a:rPr lang="en-US" sz="1600" dirty="0"/>
                        <a:t>member with </a:t>
                      </a:r>
                      <a:r>
                        <a:rPr lang="en-US" sz="1600" dirty="0" smtClean="0"/>
                        <a:t>some </a:t>
                      </a:r>
                      <a:r>
                        <a:rPr lang="en-US" sz="1600" dirty="0"/>
                        <a:t>special challenge.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055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6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PA-E">
  <a:themeElements>
    <a:clrScheme name="">
      <a:dk1>
        <a:srgbClr val="000000"/>
      </a:dk1>
      <a:lt1>
        <a:srgbClr val="FFFFFF"/>
      </a:lt1>
      <a:dk2>
        <a:srgbClr val="C0C0C0"/>
      </a:dk2>
      <a:lt2>
        <a:srgbClr val="DDDDDD"/>
      </a:lt2>
      <a:accent1>
        <a:srgbClr val="C0C0C0"/>
      </a:accent1>
      <a:accent2>
        <a:srgbClr val="B2B2B2"/>
      </a:accent2>
      <a:accent3>
        <a:srgbClr val="FFFFFF"/>
      </a:accent3>
      <a:accent4>
        <a:srgbClr val="000000"/>
      </a:accent4>
      <a:accent5>
        <a:srgbClr val="DCDCDC"/>
      </a:accent5>
      <a:accent6>
        <a:srgbClr val="A1A1A1"/>
      </a:accent6>
      <a:hlink>
        <a:srgbClr val="808080"/>
      </a:hlink>
      <a:folHlink>
        <a:srgbClr val="5F5F5F"/>
      </a:folHlink>
    </a:clrScheme>
    <a:fontScheme name="CFPA-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>
              <a:alpha val="50000"/>
            </a:srgbClr>
          </a:solidFill>
          <a:prstDash val="solid"/>
          <a:round/>
          <a:headEnd type="oval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0" rIns="0" bIns="0" numCol="1" anchor="ctr" anchorCtr="0" compatLnSpc="1">
        <a:prstTxWarp prst="textNoShape">
          <a:avLst/>
        </a:prstTxWarp>
      </a:bodyPr>
      <a:lstStyle>
        <a:defPPr marL="0" marR="0" indent="0" algn="l" defTabSz="9048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>
              <a:alpha val="50000"/>
            </a:srgbClr>
          </a:solidFill>
          <a:prstDash val="solid"/>
          <a:round/>
          <a:headEnd type="oval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0" rIns="0" bIns="0" numCol="1" anchor="ctr" anchorCtr="0" compatLnSpc="1">
        <a:prstTxWarp prst="textNoShape">
          <a:avLst/>
        </a:prstTxWarp>
      </a:bodyPr>
      <a:lstStyle>
        <a:defPPr marL="0" marR="0" indent="0" algn="l" defTabSz="9048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FPA-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1593</Words>
  <Application>Microsoft Office PowerPoint</Application>
  <PresentationFormat>Bildspel på skärmen (4:3)</PresentationFormat>
  <Paragraphs>407</Paragraphs>
  <Slides>26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7" baseType="lpstr">
      <vt:lpstr>CFPA-E</vt:lpstr>
      <vt:lpstr>Strategy 2018 - 2020 General Assembly 2017 --------------------------------------------------------------------------------- Proposal from Management Committee</vt:lpstr>
      <vt:lpstr>Workplan</vt:lpstr>
      <vt:lpstr>CFPA 2.5 The blue color on the following pictures</vt:lpstr>
      <vt:lpstr>CFPA Strategy</vt:lpstr>
      <vt:lpstr>Topic A Customer Centred Services</vt:lpstr>
      <vt:lpstr>Topic A Customer Centred Services</vt:lpstr>
      <vt:lpstr>Topic A Customer Centred Services</vt:lpstr>
      <vt:lpstr>Topic B Co-operation &amp; Endorsement</vt:lpstr>
      <vt:lpstr>Topic B Co-operation &amp; Endorsement</vt:lpstr>
      <vt:lpstr>Topic C Lobbying</vt:lpstr>
      <vt:lpstr>Topic C Lobbying</vt:lpstr>
      <vt:lpstr>Topic D Promotion</vt:lpstr>
      <vt:lpstr>Topic D Promotion - 1</vt:lpstr>
      <vt:lpstr>Topic D Promotion - 2</vt:lpstr>
      <vt:lpstr>Topic E CFPA International</vt:lpstr>
      <vt:lpstr>Topic E CFPA International</vt:lpstr>
      <vt:lpstr>Topic F Membership / Network</vt:lpstr>
      <vt:lpstr>Topic F Membership / Network</vt:lpstr>
      <vt:lpstr>Topic F Membership / Network</vt:lpstr>
      <vt:lpstr>Topic G CFPA-E Security</vt:lpstr>
      <vt:lpstr>Topic G CFPA-E Security &amp; Natural Hazards</vt:lpstr>
      <vt:lpstr>Consequences of CFPA 2.0</vt:lpstr>
      <vt:lpstr>Consequences of CFPA 2.5</vt:lpstr>
      <vt:lpstr>Strategy 2018-2020</vt:lpstr>
      <vt:lpstr>Numbers of subscribers and number of inhabitan</vt:lpstr>
      <vt:lpstr>Together it will be possible until 2020 - how many subscribers we need from each country if we share the responsibility</vt:lpstr>
    </vt:vector>
  </TitlesOfParts>
  <Company>Sicherheitsinstitut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presentation of CFPA Europe</dc:title>
  <dc:subject>Presentation Congress</dc:subject>
  <dc:creator>P. Stocker</dc:creator>
  <cp:lastModifiedBy>tommy.arvidsson</cp:lastModifiedBy>
  <cp:revision>162</cp:revision>
  <cp:lastPrinted>2014-05-05T09:10:23Z</cp:lastPrinted>
  <dcterms:created xsi:type="dcterms:W3CDTF">2007-05-21T10:42:02Z</dcterms:created>
  <dcterms:modified xsi:type="dcterms:W3CDTF">2017-08-24T13:28:17Z</dcterms:modified>
</cp:coreProperties>
</file>